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0"/>
  </p:notesMasterIdLst>
  <p:sldIdLst>
    <p:sldId id="260" r:id="rId2"/>
    <p:sldId id="257" r:id="rId3"/>
    <p:sldId id="320" r:id="rId4"/>
    <p:sldId id="316" r:id="rId5"/>
    <p:sldId id="322" r:id="rId6"/>
    <p:sldId id="265" r:id="rId7"/>
    <p:sldId id="280" r:id="rId8"/>
    <p:sldId id="278" r:id="rId9"/>
    <p:sldId id="279" r:id="rId10"/>
    <p:sldId id="283" r:id="rId11"/>
    <p:sldId id="299" r:id="rId12"/>
    <p:sldId id="302" r:id="rId13"/>
    <p:sldId id="301" r:id="rId14"/>
    <p:sldId id="259" r:id="rId15"/>
    <p:sldId id="303" r:id="rId16"/>
    <p:sldId id="304" r:id="rId17"/>
    <p:sldId id="306" r:id="rId18"/>
    <p:sldId id="266" r:id="rId19"/>
    <p:sldId id="307" r:id="rId20"/>
    <p:sldId id="269" r:id="rId21"/>
    <p:sldId id="308" r:id="rId22"/>
    <p:sldId id="267" r:id="rId23"/>
    <p:sldId id="318" r:id="rId24"/>
    <p:sldId id="264" r:id="rId25"/>
    <p:sldId id="272" r:id="rId26"/>
    <p:sldId id="273" r:id="rId27"/>
    <p:sldId id="274" r:id="rId28"/>
    <p:sldId id="319" r:id="rId2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sorterViewPr>
    <p:cViewPr>
      <p:scale>
        <a:sx n="100" d="100"/>
        <a:sy n="100" d="100"/>
      </p:scale>
      <p:origin x="0" y="-9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028D24B-9464-40E1-80FD-4F5EA71564B8}" type="datetimeFigureOut">
              <a:rPr lang="en-US" smtClean="0"/>
              <a:t>3/3/2025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F1D25C8-987F-4081-A26E-0DE82308B279}" type="slidenum">
              <a:rPr lang="en-US" smtClean="0"/>
              <a:t>‹#›</a:t>
            </a:fld>
            <a:endParaRPr lang="en-US"/>
          </a:p>
        </p:txBody>
      </p:sp>
    </p:spTree>
    <p:extLst>
      <p:ext uri="{BB962C8B-B14F-4D97-AF65-F5344CB8AC3E}">
        <p14:creationId xmlns:p14="http://schemas.microsoft.com/office/powerpoint/2010/main" val="81148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7679EE2-68C6-5B7B-A73D-D56CA22CEE31}"/>
              </a:ext>
            </a:extLst>
          </p:cNvPr>
          <p:cNvSpPr txBox="1">
            <a:spLocks noGrp="1"/>
          </p:cNvSpPr>
          <p:nvPr>
            <p:ph type="sldNum" sz="quarter" idx="5"/>
          </p:nvPr>
        </p:nvSpPr>
        <p:spPr>
          <a:ln/>
        </p:spPr>
        <p:txBody>
          <a:bodyPr lIns="0" tIns="0" rIns="0" bIns="0" anchor="b" anchorCtr="0">
            <a:noAutofit/>
          </a:bodyPr>
          <a:lstStyle/>
          <a:p>
            <a:pPr lvl="0"/>
            <a:fld id="{2E3F09C3-BA4A-4C2D-97F8-24CFCB27C39E}" type="slidenum">
              <a:t>11</a:t>
            </a:fld>
            <a:endParaRPr lang="en-US"/>
          </a:p>
        </p:txBody>
      </p:sp>
      <p:sp>
        <p:nvSpPr>
          <p:cNvPr id="2" name="Slide Image Placeholder 1">
            <a:extLst>
              <a:ext uri="{FF2B5EF4-FFF2-40B4-BE49-F238E27FC236}">
                <a16:creationId xmlns:a16="http://schemas.microsoft.com/office/drawing/2014/main" id="{E92C7845-210A-8308-2B34-81E30A4D077E}"/>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71C21A4A-619A-110A-D48D-B2C098651913}"/>
              </a:ext>
            </a:extLst>
          </p:cNvPr>
          <p:cNvSpPr txBox="1">
            <a:spLocks noGrp="1"/>
          </p:cNvSpPr>
          <p:nvPr>
            <p:ph type="body" sz="quarter" idx="1"/>
          </p:nvPr>
        </p:nvSpPr>
        <p:spPr>
          <a:xfrm>
            <a:off x="710248" y="4518204"/>
            <a:ext cx="5681980" cy="510647"/>
          </a:xfrm>
        </p:spPr>
        <p:txBody>
          <a:bodyPr>
            <a:spAutoFit/>
          </a:bodyPr>
          <a:lstStyle/>
          <a:p>
            <a:endParaRPr lang="en-US" sz="270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04B4C93D-A76E-6A17-1118-DDC0F704A126}"/>
              </a:ext>
            </a:extLst>
          </p:cNvPr>
          <p:cNvSpPr txBox="1">
            <a:spLocks noGrp="1"/>
          </p:cNvSpPr>
          <p:nvPr>
            <p:ph type="sldNum" sz="quarter" idx="5"/>
          </p:nvPr>
        </p:nvSpPr>
        <p:spPr>
          <a:ln/>
        </p:spPr>
        <p:txBody>
          <a:bodyPr lIns="0" tIns="0" rIns="0" bIns="0" anchor="b" anchorCtr="0">
            <a:noAutofit/>
          </a:bodyPr>
          <a:lstStyle/>
          <a:p>
            <a:pPr lvl="0"/>
            <a:fld id="{51A6F051-2D36-4FE7-BB0E-A3F8DE7AC70B}" type="slidenum">
              <a:t>12</a:t>
            </a:fld>
            <a:endParaRPr lang="en-US"/>
          </a:p>
        </p:txBody>
      </p:sp>
      <p:sp>
        <p:nvSpPr>
          <p:cNvPr id="2" name="Slide Image Placeholder 1">
            <a:extLst>
              <a:ext uri="{FF2B5EF4-FFF2-40B4-BE49-F238E27FC236}">
                <a16:creationId xmlns:a16="http://schemas.microsoft.com/office/drawing/2014/main" id="{A13484EB-4CF8-328C-16AB-C9A17CF0A016}"/>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D16506A5-C8B0-1BAA-6102-0B5FD73E5D6B}"/>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A08C607-5A19-E58B-623B-79C63FC7188A}"/>
              </a:ext>
            </a:extLst>
          </p:cNvPr>
          <p:cNvSpPr txBox="1">
            <a:spLocks noGrp="1"/>
          </p:cNvSpPr>
          <p:nvPr>
            <p:ph type="sldNum" sz="quarter" idx="5"/>
          </p:nvPr>
        </p:nvSpPr>
        <p:spPr>
          <a:ln/>
        </p:spPr>
        <p:txBody>
          <a:bodyPr lIns="0" tIns="0" rIns="0" bIns="0" anchor="b" anchorCtr="0">
            <a:noAutofit/>
          </a:bodyPr>
          <a:lstStyle/>
          <a:p>
            <a:pPr lvl="0"/>
            <a:fld id="{A34A2B23-05F7-4816-8B10-F1659D31931B}" type="slidenum">
              <a:t>13</a:t>
            </a:fld>
            <a:endParaRPr lang="en-US"/>
          </a:p>
        </p:txBody>
      </p:sp>
      <p:sp>
        <p:nvSpPr>
          <p:cNvPr id="2" name="Slide Image Placeholder 1">
            <a:extLst>
              <a:ext uri="{FF2B5EF4-FFF2-40B4-BE49-F238E27FC236}">
                <a16:creationId xmlns:a16="http://schemas.microsoft.com/office/drawing/2014/main" id="{F78EBC87-4642-E897-7C4C-F55FF583C87D}"/>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DB265FC4-705B-6B00-499E-EFEF504398F6}"/>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A002AC54-8CE8-ECAF-08A2-12C7EBF32F82}"/>
              </a:ext>
            </a:extLst>
          </p:cNvPr>
          <p:cNvSpPr txBox="1">
            <a:spLocks noGrp="1"/>
          </p:cNvSpPr>
          <p:nvPr>
            <p:ph type="sldNum" sz="quarter" idx="5"/>
          </p:nvPr>
        </p:nvSpPr>
        <p:spPr>
          <a:ln/>
        </p:spPr>
        <p:txBody>
          <a:bodyPr lIns="0" tIns="0" rIns="0" bIns="0" anchor="b" anchorCtr="0">
            <a:noAutofit/>
          </a:bodyPr>
          <a:lstStyle/>
          <a:p>
            <a:pPr lvl="0"/>
            <a:fld id="{FFEC327C-FD75-443B-8F8C-6D17B77A6530}" type="slidenum">
              <a:t>14</a:t>
            </a:fld>
            <a:endParaRPr lang="en-US"/>
          </a:p>
        </p:txBody>
      </p:sp>
      <p:sp>
        <p:nvSpPr>
          <p:cNvPr id="2" name="Slide Image Placeholder 1">
            <a:extLst>
              <a:ext uri="{FF2B5EF4-FFF2-40B4-BE49-F238E27FC236}">
                <a16:creationId xmlns:a16="http://schemas.microsoft.com/office/drawing/2014/main" id="{B5006D31-B7AF-B3F5-3AF8-67495924EE22}"/>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4E83FFF5-4FBE-0662-0C61-3337A9A1EC0C}"/>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4A4F2EF1-4DB2-FA4B-32A5-9D914CE0E171}"/>
              </a:ext>
            </a:extLst>
          </p:cNvPr>
          <p:cNvSpPr txBox="1">
            <a:spLocks noGrp="1"/>
          </p:cNvSpPr>
          <p:nvPr>
            <p:ph type="sldNum" sz="quarter" idx="5"/>
          </p:nvPr>
        </p:nvSpPr>
        <p:spPr>
          <a:ln/>
        </p:spPr>
        <p:txBody>
          <a:bodyPr lIns="0" tIns="0" rIns="0" bIns="0" anchor="b" anchorCtr="0">
            <a:noAutofit/>
          </a:bodyPr>
          <a:lstStyle/>
          <a:p>
            <a:pPr lvl="0"/>
            <a:fld id="{E333F59B-E991-4B00-87C3-930234B71BE4}" type="slidenum">
              <a:t>15</a:t>
            </a:fld>
            <a:endParaRPr lang="en-US"/>
          </a:p>
        </p:txBody>
      </p:sp>
      <p:sp>
        <p:nvSpPr>
          <p:cNvPr id="2" name="Slide Image Placeholder 1">
            <a:extLst>
              <a:ext uri="{FF2B5EF4-FFF2-40B4-BE49-F238E27FC236}">
                <a16:creationId xmlns:a16="http://schemas.microsoft.com/office/drawing/2014/main" id="{3AF0D5E7-FA7A-E589-48AC-ADADF07169F1}"/>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FF6C2D01-6648-D2BF-2962-CD1919ADF811}"/>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5185B258-1A19-E019-6D8F-83171A8A0390}"/>
              </a:ext>
            </a:extLst>
          </p:cNvPr>
          <p:cNvSpPr txBox="1">
            <a:spLocks noGrp="1"/>
          </p:cNvSpPr>
          <p:nvPr>
            <p:ph type="sldNum" sz="quarter" idx="5"/>
          </p:nvPr>
        </p:nvSpPr>
        <p:spPr>
          <a:ln/>
        </p:spPr>
        <p:txBody>
          <a:bodyPr lIns="0" tIns="0" rIns="0" bIns="0" anchor="b" anchorCtr="0">
            <a:noAutofit/>
          </a:bodyPr>
          <a:lstStyle/>
          <a:p>
            <a:pPr lvl="0"/>
            <a:fld id="{1A1EC476-6D9C-4387-B3E1-5BB8701FA3E6}" type="slidenum">
              <a:t>16</a:t>
            </a:fld>
            <a:endParaRPr lang="en-US"/>
          </a:p>
        </p:txBody>
      </p:sp>
      <p:sp>
        <p:nvSpPr>
          <p:cNvPr id="2" name="Slide Image Placeholder 1">
            <a:extLst>
              <a:ext uri="{FF2B5EF4-FFF2-40B4-BE49-F238E27FC236}">
                <a16:creationId xmlns:a16="http://schemas.microsoft.com/office/drawing/2014/main" id="{5B08F08C-21ED-1DC0-B5EE-0686E191F903}"/>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EB8F29C5-A0C3-E355-B3FE-266D17555396}"/>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BD492494-B0D9-9095-656B-B72BE53E1897}"/>
              </a:ext>
            </a:extLst>
          </p:cNvPr>
          <p:cNvSpPr txBox="1">
            <a:spLocks noGrp="1"/>
          </p:cNvSpPr>
          <p:nvPr>
            <p:ph type="sldNum" sz="quarter" idx="5"/>
          </p:nvPr>
        </p:nvSpPr>
        <p:spPr>
          <a:ln/>
        </p:spPr>
        <p:txBody>
          <a:bodyPr lIns="0" tIns="0" rIns="0" bIns="0" anchor="b" anchorCtr="0">
            <a:noAutofit/>
          </a:bodyPr>
          <a:lstStyle/>
          <a:p>
            <a:pPr lvl="0"/>
            <a:fld id="{29A42E1A-0EA0-442E-A9DE-A77C00A05C97}" type="slidenum">
              <a:t>17</a:t>
            </a:fld>
            <a:endParaRPr lang="en-US"/>
          </a:p>
        </p:txBody>
      </p:sp>
      <p:sp>
        <p:nvSpPr>
          <p:cNvPr id="2" name="Slide Image Placeholder 1">
            <a:extLst>
              <a:ext uri="{FF2B5EF4-FFF2-40B4-BE49-F238E27FC236}">
                <a16:creationId xmlns:a16="http://schemas.microsoft.com/office/drawing/2014/main" id="{384FB671-E128-F67A-17A3-E8FC548889E1}"/>
              </a:ext>
            </a:extLst>
          </p:cNvPr>
          <p:cNvSpPr>
            <a:spLocks noGrp="1" noRot="1" noChangeAspect="1" noResize="1"/>
          </p:cNvSpPr>
          <p:nvPr>
            <p:ph type="sldImg"/>
          </p:nvPr>
        </p:nvSpPr>
        <p:spPr>
          <a:xfrm>
            <a:off x="582613" y="784225"/>
            <a:ext cx="6883400" cy="3871913"/>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7B4B4DB8-1411-CDBB-D3A9-DC386BF539CC}"/>
              </a:ext>
            </a:extLst>
          </p:cNvPr>
          <p:cNvSpPr txBox="1">
            <a:spLocks noGrp="1"/>
          </p:cNvSpPr>
          <p:nvPr>
            <p:ph type="body" sz="quarter" idx="1"/>
          </p:nvPr>
        </p:nvSpPr>
        <p:spPr/>
        <p:txBody>
          <a:bodyPr/>
          <a:lstStyle/>
          <a:p>
            <a:endParaRPr lang="en-US" sz="270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F83D8-A34A-4985-8D3D-1B21C91F0A8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60109D5-A14B-4E11-A04B-903869A44CDF}" type="slidenum">
              <a:rPr lang="en-US" smtClean="0"/>
              <a:t>‹#›</a:t>
            </a:fld>
            <a:endParaRPr lang="en-US"/>
          </a:p>
        </p:txBody>
      </p:sp>
      <p:pic>
        <p:nvPicPr>
          <p:cNvPr id="11" name="Picture 10">
            <a:extLst>
              <a:ext uri="{FF2B5EF4-FFF2-40B4-BE49-F238E27FC236}">
                <a16:creationId xmlns:a16="http://schemas.microsoft.com/office/drawing/2014/main" id="{CF1F8054-1FE9-7879-CDA1-BF8E976AFE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Tree>
    <p:extLst>
      <p:ext uri="{BB962C8B-B14F-4D97-AF65-F5344CB8AC3E}">
        <p14:creationId xmlns:p14="http://schemas.microsoft.com/office/powerpoint/2010/main" val="11724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307224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343154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60109D5-A14B-4E11-A04B-903869A44CD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6852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2137877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EF83D8-A34A-4985-8D3D-1B21C91F0A8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1647123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EF83D8-A34A-4985-8D3D-1B21C91F0A8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357784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F83D8-A34A-4985-8D3D-1B21C91F0A8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93238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9EF83D8-A34A-4985-8D3D-1B21C91F0A8B}" type="datetimeFigureOut">
              <a:rPr lang="en-US" smtClean="0"/>
              <a:t>3/3/2025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60109D5-A14B-4E11-A04B-903869A44CDF}" type="slidenum">
              <a:rPr lang="en-US" smtClean="0"/>
              <a:t>‹#›</a:t>
            </a:fld>
            <a:endParaRPr lang="en-US"/>
          </a:p>
        </p:txBody>
      </p:sp>
    </p:spTree>
    <p:extLst>
      <p:ext uri="{BB962C8B-B14F-4D97-AF65-F5344CB8AC3E}">
        <p14:creationId xmlns:p14="http://schemas.microsoft.com/office/powerpoint/2010/main" val="3853451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dirty="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dirty="0"/>
              <a:t>p </a:t>
            </a:r>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a:t>Click to edit Master title style</a:t>
            </a:r>
          </a:p>
        </p:txBody>
      </p:sp>
      <p:pic>
        <p:nvPicPr>
          <p:cNvPr id="2" name="Picture 1">
            <a:extLst>
              <a:ext uri="{FF2B5EF4-FFF2-40B4-BE49-F238E27FC236}">
                <a16:creationId xmlns:a16="http://schemas.microsoft.com/office/drawing/2014/main" id="{704310CD-1357-3705-648E-774F868E69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Tree>
    <p:extLst>
      <p:ext uri="{BB962C8B-B14F-4D97-AF65-F5344CB8AC3E}">
        <p14:creationId xmlns:p14="http://schemas.microsoft.com/office/powerpoint/2010/main" val="134014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F83D8-A34A-4985-8D3D-1B21C91F0A8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109D5-A14B-4E11-A04B-903869A44CDF}" type="slidenum">
              <a:rPr lang="en-US" smtClean="0"/>
              <a:t>‹#›</a:t>
            </a:fld>
            <a:endParaRPr lang="en-US"/>
          </a:p>
        </p:txBody>
      </p:sp>
      <p:pic>
        <p:nvPicPr>
          <p:cNvPr id="7" name="Picture 6">
            <a:extLst>
              <a:ext uri="{FF2B5EF4-FFF2-40B4-BE49-F238E27FC236}">
                <a16:creationId xmlns:a16="http://schemas.microsoft.com/office/drawing/2014/main" id="{D2F6CA86-597F-938B-7F84-374F4C3DC1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Tree>
    <p:extLst>
      <p:ext uri="{BB962C8B-B14F-4D97-AF65-F5344CB8AC3E}">
        <p14:creationId xmlns:p14="http://schemas.microsoft.com/office/powerpoint/2010/main" val="202902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F83D8-A34A-4985-8D3D-1B21C91F0A8B}"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259930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278436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F83D8-A34A-4985-8D3D-1B21C91F0A8B}"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6090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F83D8-A34A-4985-8D3D-1B21C91F0A8B}"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4284600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9EF83D8-A34A-4985-8D3D-1B21C91F0A8B}"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109D5-A14B-4E11-A04B-903869A44CDF}" type="slidenum">
              <a:rPr lang="en-US" smtClean="0"/>
              <a:t>‹#›</a:t>
            </a:fld>
            <a:endParaRPr lang="en-US"/>
          </a:p>
        </p:txBody>
      </p:sp>
      <p:pic>
        <p:nvPicPr>
          <p:cNvPr id="7" name="Picture 6">
            <a:extLst>
              <a:ext uri="{FF2B5EF4-FFF2-40B4-BE49-F238E27FC236}">
                <a16:creationId xmlns:a16="http://schemas.microsoft.com/office/drawing/2014/main" id="{EEA4C8B5-31DB-49FF-EC53-DFFF50A70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Tree>
    <p:extLst>
      <p:ext uri="{BB962C8B-B14F-4D97-AF65-F5344CB8AC3E}">
        <p14:creationId xmlns:p14="http://schemas.microsoft.com/office/powerpoint/2010/main" val="216021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09D5-A14B-4E11-A04B-903869A44CDF}" type="slidenum">
              <a:rPr lang="en-US" smtClean="0"/>
              <a:t>‹#›</a:t>
            </a:fld>
            <a:endParaRPr lang="en-US"/>
          </a:p>
        </p:txBody>
      </p:sp>
    </p:spTree>
    <p:extLst>
      <p:ext uri="{BB962C8B-B14F-4D97-AF65-F5344CB8AC3E}">
        <p14:creationId xmlns:p14="http://schemas.microsoft.com/office/powerpoint/2010/main" val="193456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EF83D8-A34A-4985-8D3D-1B21C91F0A8B}"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109D5-A14B-4E11-A04B-903869A44CDF}" type="slidenum">
              <a:rPr lang="en-US" smtClean="0"/>
              <a:t>‹#›</a:t>
            </a:fld>
            <a:endParaRPr lang="en-US"/>
          </a:p>
        </p:txBody>
      </p:sp>
      <p:pic>
        <p:nvPicPr>
          <p:cNvPr id="13" name="Picture 12">
            <a:extLst>
              <a:ext uri="{FF2B5EF4-FFF2-40B4-BE49-F238E27FC236}">
                <a16:creationId xmlns:a16="http://schemas.microsoft.com/office/drawing/2014/main" id="{801F161A-1CD4-535B-C3A7-CEA3EACFD1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Tree>
    <p:extLst>
      <p:ext uri="{BB962C8B-B14F-4D97-AF65-F5344CB8AC3E}">
        <p14:creationId xmlns:p14="http://schemas.microsoft.com/office/powerpoint/2010/main" val="217346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EF83D8-A34A-4985-8D3D-1B21C91F0A8B}" type="datetimeFigureOut">
              <a:rPr lang="en-US" smtClean="0"/>
              <a:t>3/3/2025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60109D5-A14B-4E11-A04B-903869A44CDF}" type="slidenum">
              <a:rPr lang="en-US" smtClean="0"/>
              <a:t>‹#›</a:t>
            </a:fld>
            <a:endParaRPr lang="en-US"/>
          </a:p>
        </p:txBody>
      </p:sp>
    </p:spTree>
    <p:extLst>
      <p:ext uri="{BB962C8B-B14F-4D97-AF65-F5344CB8AC3E}">
        <p14:creationId xmlns:p14="http://schemas.microsoft.com/office/powerpoint/2010/main" val="2660593649"/>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9850E-5C20-4559-C9C5-D5AF62A9651C}"/>
              </a:ext>
            </a:extLst>
          </p:cNvPr>
          <p:cNvSpPr>
            <a:spLocks noGrp="1"/>
          </p:cNvSpPr>
          <p:nvPr>
            <p:ph type="ctrTitle"/>
          </p:nvPr>
        </p:nvSpPr>
        <p:spPr/>
        <p:txBody>
          <a:bodyPr/>
          <a:lstStyle/>
          <a:p>
            <a:r>
              <a:rPr lang="en-US" dirty="0"/>
              <a:t>Diane Stover</a:t>
            </a:r>
          </a:p>
        </p:txBody>
      </p:sp>
      <p:sp>
        <p:nvSpPr>
          <p:cNvPr id="3" name="Subtitle 2">
            <a:extLst>
              <a:ext uri="{FF2B5EF4-FFF2-40B4-BE49-F238E27FC236}">
                <a16:creationId xmlns:a16="http://schemas.microsoft.com/office/drawing/2014/main" id="{8C7ABE98-0A93-787E-D5D9-3C51FF4B1F22}"/>
              </a:ext>
            </a:extLst>
          </p:cNvPr>
          <p:cNvSpPr>
            <a:spLocks noGrp="1"/>
          </p:cNvSpPr>
          <p:nvPr>
            <p:ph type="subTitle" idx="1"/>
          </p:nvPr>
        </p:nvSpPr>
        <p:spPr/>
        <p:txBody>
          <a:bodyPr/>
          <a:lstStyle/>
          <a:p>
            <a:r>
              <a:rPr lang="en-US" dirty="0"/>
              <a:t>Program Director, Protect Ohio Children Coalition</a:t>
            </a:r>
          </a:p>
        </p:txBody>
      </p:sp>
      <p:sp>
        <p:nvSpPr>
          <p:cNvPr id="5" name="TextBox 4">
            <a:extLst>
              <a:ext uri="{FF2B5EF4-FFF2-40B4-BE49-F238E27FC236}">
                <a16:creationId xmlns:a16="http://schemas.microsoft.com/office/drawing/2014/main" id="{AC0EDFB3-A946-1AE6-B067-3C9C4CC8BA72}"/>
              </a:ext>
            </a:extLst>
          </p:cNvPr>
          <p:cNvSpPr txBox="1"/>
          <p:nvPr/>
        </p:nvSpPr>
        <p:spPr>
          <a:xfrm>
            <a:off x="2123041" y="1620583"/>
            <a:ext cx="12256315" cy="646331"/>
          </a:xfrm>
          <a:prstGeom prst="rect">
            <a:avLst/>
          </a:prstGeom>
          <a:noFill/>
        </p:spPr>
        <p:txBody>
          <a:bodyPr wrap="square">
            <a:spAutoFit/>
          </a:bodyPr>
          <a:lstStyle/>
          <a:p>
            <a:r>
              <a:rPr lang="en-US" sz="3600" b="1" dirty="0">
                <a:solidFill>
                  <a:schemeClr val="tx2"/>
                </a:solidFill>
              </a:rPr>
              <a:t>Is Planned Parenthood in Your School?</a:t>
            </a:r>
            <a:endParaRPr lang="en-US" sz="3600" dirty="0">
              <a:solidFill>
                <a:schemeClr val="tx2"/>
              </a:solidFill>
            </a:endParaRPr>
          </a:p>
        </p:txBody>
      </p:sp>
    </p:spTree>
    <p:extLst>
      <p:ext uri="{BB962C8B-B14F-4D97-AF65-F5344CB8AC3E}">
        <p14:creationId xmlns:p14="http://schemas.microsoft.com/office/powerpoint/2010/main" val="33542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0D2028-BFF0-E4F5-368E-70944A9B9251}"/>
              </a:ext>
            </a:extLst>
          </p:cNvPr>
          <p:cNvPicPr>
            <a:picLocks noChangeAspect="1"/>
          </p:cNvPicPr>
          <p:nvPr/>
        </p:nvPicPr>
        <p:blipFill>
          <a:blip r:embed="rId2">
            <a:extLst>
              <a:ext uri="{28A0092B-C50C-407E-A947-70E740481C1C}">
                <a14:useLocalDpi xmlns:a14="http://schemas.microsoft.com/office/drawing/2010/main" val="0"/>
              </a:ext>
            </a:extLst>
          </a:blip>
          <a:srcRect l="21417" t="3237" r="18000" b="3567"/>
          <a:stretch/>
        </p:blipFill>
        <p:spPr>
          <a:xfrm>
            <a:off x="205636" y="363283"/>
            <a:ext cx="5961484" cy="5535078"/>
          </a:xfrm>
          <a:prstGeom prst="rect">
            <a:avLst/>
          </a:prstGeom>
        </p:spPr>
      </p:pic>
      <p:pic>
        <p:nvPicPr>
          <p:cNvPr id="2" name="Picture 1">
            <a:extLst>
              <a:ext uri="{FF2B5EF4-FFF2-40B4-BE49-F238E27FC236}">
                <a16:creationId xmlns:a16="http://schemas.microsoft.com/office/drawing/2014/main" id="{0F957C89-5162-DE72-762A-F16E2C87B23E}"/>
              </a:ext>
            </a:extLst>
          </p:cNvPr>
          <p:cNvPicPr>
            <a:picLocks noChangeAspect="1"/>
          </p:cNvPicPr>
          <p:nvPr/>
        </p:nvPicPr>
        <p:blipFill>
          <a:blip r:embed="rId3">
            <a:extLst>
              <a:ext uri="{28A0092B-C50C-407E-A947-70E740481C1C}">
                <a14:useLocalDpi xmlns:a14="http://schemas.microsoft.com/office/drawing/2010/main" val="0"/>
              </a:ext>
            </a:extLst>
          </a:blip>
          <a:srcRect l="20373" t="6866" r="21544" b="10800"/>
          <a:stretch/>
        </p:blipFill>
        <p:spPr>
          <a:xfrm>
            <a:off x="6510108" y="363283"/>
            <a:ext cx="5681892" cy="5058168"/>
          </a:xfrm>
          <a:prstGeom prst="rect">
            <a:avLst/>
          </a:prstGeom>
        </p:spPr>
      </p:pic>
    </p:spTree>
    <p:extLst>
      <p:ext uri="{BB962C8B-B14F-4D97-AF65-F5344CB8AC3E}">
        <p14:creationId xmlns:p14="http://schemas.microsoft.com/office/powerpoint/2010/main" val="186959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F21A162E-164A-F254-18B4-53D490AB4B42}"/>
              </a:ext>
            </a:extLst>
          </p:cNvPr>
          <p:cNvSpPr txBox="1">
            <a:spLocks noGrp="1"/>
          </p:cNvSpPr>
          <p:nvPr>
            <p:ph type="title" idx="4294967295"/>
          </p:nvPr>
        </p:nvSpPr>
        <p:spPr>
          <a:xfrm>
            <a:off x="954641" y="3004452"/>
            <a:ext cx="9613861" cy="1089529"/>
          </a:xfrm>
        </p:spPr>
        <p:txBody>
          <a:bodyPr>
            <a:spAutoFit/>
          </a:bodyPr>
          <a:lstStyle/>
          <a:p>
            <a:pPr lvl="0"/>
            <a:r>
              <a:rPr lang="en-US" sz="3600" u="none" strike="noStrike" dirty="0">
                <a:effectLst/>
                <a:latin typeface="Arial" panose="020B0604020202020204" pitchFamily="34" charset="0"/>
                <a:cs typeface="Arial" panose="020B0604020202020204" pitchFamily="34" charset="0"/>
              </a:rPr>
              <a:t>Comprehensive Sex Education – </a:t>
            </a:r>
            <a:br>
              <a:rPr lang="en-US" sz="3600" u="none" strike="noStrike" dirty="0">
                <a:effectLst/>
                <a:latin typeface="Arial" panose="020B0604020202020204" pitchFamily="34" charset="0"/>
                <a:cs typeface="Arial" panose="020B0604020202020204" pitchFamily="34" charset="0"/>
              </a:rPr>
            </a:br>
            <a:r>
              <a:rPr lang="en-US" sz="3600" u="none" strike="noStrike" dirty="0">
                <a:effectLst/>
                <a:latin typeface="Arial" panose="020B0604020202020204" pitchFamily="34" charset="0"/>
                <a:cs typeface="Arial" panose="020B0604020202020204" pitchFamily="34" charset="0"/>
              </a:rPr>
              <a:t>7-12 Planned Parenthood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1B71EE-723F-CA21-BD84-EFFDC04A49D3}"/>
              </a:ext>
            </a:extLst>
          </p:cNvPr>
          <p:cNvPicPr>
            <a:picLocks noChangeAspect="1"/>
          </p:cNvPicPr>
          <p:nvPr/>
        </p:nvPicPr>
        <p:blipFill>
          <a:blip r:embed="rId3">
            <a:lum/>
            <a:alphaModFix/>
          </a:blip>
          <a:srcRect/>
          <a:stretch>
            <a:fillRect/>
          </a:stretch>
        </p:blipFill>
        <p:spPr>
          <a:xfrm>
            <a:off x="1212721" y="191244"/>
            <a:ext cx="4223730" cy="6138500"/>
          </a:xfrm>
          <a:prstGeom prst="rect">
            <a:avLst/>
          </a:prstGeom>
          <a:noFill/>
          <a:ln>
            <a:noFill/>
          </a:ln>
        </p:spPr>
      </p:pic>
      <p:pic>
        <p:nvPicPr>
          <p:cNvPr id="4" name="Picture 3">
            <a:extLst>
              <a:ext uri="{FF2B5EF4-FFF2-40B4-BE49-F238E27FC236}">
                <a16:creationId xmlns:a16="http://schemas.microsoft.com/office/drawing/2014/main" id="{59B2C15F-60F7-796D-6E56-5BF964AFCC93}"/>
              </a:ext>
            </a:extLst>
          </p:cNvPr>
          <p:cNvPicPr>
            <a:picLocks noChangeAspect="1"/>
          </p:cNvPicPr>
          <p:nvPr/>
        </p:nvPicPr>
        <p:blipFill>
          <a:blip r:embed="rId4">
            <a:lum/>
            <a:alphaModFix/>
          </a:blip>
          <a:srcRect/>
          <a:stretch>
            <a:fillRect/>
          </a:stretch>
        </p:blipFill>
        <p:spPr>
          <a:xfrm>
            <a:off x="6278959" y="191244"/>
            <a:ext cx="4230588" cy="6138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09905-A180-0686-F2CA-0D83B9AB2D0C}"/>
              </a:ext>
            </a:extLst>
          </p:cNvPr>
          <p:cNvPicPr>
            <a:picLocks noChangeAspect="1"/>
          </p:cNvPicPr>
          <p:nvPr/>
        </p:nvPicPr>
        <p:blipFill>
          <a:blip r:embed="rId3">
            <a:lum/>
            <a:alphaModFix/>
          </a:blip>
          <a:srcRect/>
          <a:stretch>
            <a:fillRect/>
          </a:stretch>
        </p:blipFill>
        <p:spPr>
          <a:xfrm>
            <a:off x="1058416" y="1940206"/>
            <a:ext cx="3028753" cy="3984996"/>
          </a:xfrm>
          <a:prstGeom prst="rect">
            <a:avLst/>
          </a:prstGeom>
          <a:noFill/>
          <a:ln>
            <a:noFill/>
          </a:ln>
        </p:spPr>
      </p:pic>
      <p:pic>
        <p:nvPicPr>
          <p:cNvPr id="3" name="Picture 2">
            <a:extLst>
              <a:ext uri="{FF2B5EF4-FFF2-40B4-BE49-F238E27FC236}">
                <a16:creationId xmlns:a16="http://schemas.microsoft.com/office/drawing/2014/main" id="{05F474B3-3026-1861-706B-0947E5E93331}"/>
              </a:ext>
            </a:extLst>
          </p:cNvPr>
          <p:cNvPicPr>
            <a:picLocks noChangeAspect="1"/>
          </p:cNvPicPr>
          <p:nvPr/>
        </p:nvPicPr>
        <p:blipFill>
          <a:blip r:embed="rId4">
            <a:lum/>
            <a:alphaModFix/>
          </a:blip>
          <a:srcRect/>
          <a:stretch>
            <a:fillRect/>
          </a:stretch>
        </p:blipFill>
        <p:spPr>
          <a:xfrm>
            <a:off x="4799316" y="255716"/>
            <a:ext cx="5452018" cy="4562399"/>
          </a:xfrm>
          <a:prstGeom prst="rect">
            <a:avLst/>
          </a:prstGeom>
          <a:noFill/>
          <a:ln>
            <a:noFill/>
          </a:ln>
        </p:spPr>
      </p:pic>
      <p:pic>
        <p:nvPicPr>
          <p:cNvPr id="4" name="Picture 3">
            <a:extLst>
              <a:ext uri="{FF2B5EF4-FFF2-40B4-BE49-F238E27FC236}">
                <a16:creationId xmlns:a16="http://schemas.microsoft.com/office/drawing/2014/main" id="{C5D8B20E-DC13-50C1-31BA-05ECB9E4AA31}"/>
              </a:ext>
            </a:extLst>
          </p:cNvPr>
          <p:cNvPicPr>
            <a:picLocks noChangeAspect="1"/>
          </p:cNvPicPr>
          <p:nvPr/>
        </p:nvPicPr>
        <p:blipFill>
          <a:blip r:embed="rId5">
            <a:lum/>
            <a:alphaModFix/>
          </a:blip>
          <a:srcRect/>
          <a:stretch>
            <a:fillRect/>
          </a:stretch>
        </p:blipFill>
        <p:spPr>
          <a:xfrm>
            <a:off x="5090487" y="5229449"/>
            <a:ext cx="4894210" cy="1071527"/>
          </a:xfrm>
          <a:prstGeom prst="rect">
            <a:avLst/>
          </a:prstGeom>
          <a:noFill/>
          <a:ln>
            <a:noFill/>
          </a:ln>
        </p:spPr>
      </p:pic>
      <p:sp>
        <p:nvSpPr>
          <p:cNvPr id="5" name="Freeform: Shape 4">
            <a:extLst>
              <a:ext uri="{FF2B5EF4-FFF2-40B4-BE49-F238E27FC236}">
                <a16:creationId xmlns:a16="http://schemas.microsoft.com/office/drawing/2014/main" id="{7475DB7E-5653-6BC1-C172-D82C838AA6E2}"/>
              </a:ext>
            </a:extLst>
          </p:cNvPr>
          <p:cNvSpPr/>
          <p:nvPr/>
        </p:nvSpPr>
        <p:spPr>
          <a:xfrm>
            <a:off x="5090487" y="5640784"/>
            <a:ext cx="746574" cy="248858"/>
          </a:xfrm>
          <a:custGeom>
            <a:avLst>
              <a:gd name="f0" fmla="val 4300"/>
              <a:gd name="f1" fmla="val 5400"/>
            </a:avLst>
            <a:gdLst>
              <a:gd name="f2" fmla="val w"/>
              <a:gd name="f3" fmla="val h"/>
              <a:gd name="f4" fmla="val 0"/>
              <a:gd name="f5" fmla="val 21600"/>
              <a:gd name="f6" fmla="val 10800"/>
              <a:gd name="f7" fmla="*/ f2 1 21600"/>
              <a:gd name="f8" fmla="*/ f3 1 21600"/>
              <a:gd name="f9" fmla="pin 0 f0 10800"/>
              <a:gd name="f10" fmla="pin 0 f1 10800"/>
              <a:gd name="f11" fmla="val f9"/>
              <a:gd name="f12" fmla="val f10"/>
              <a:gd name="f13" fmla="+- 21600 0 f9"/>
              <a:gd name="f14" fmla="+- 21600 0 f10"/>
              <a:gd name="f15" fmla="+- 10800 0 f10"/>
              <a:gd name="f16" fmla="*/ f9 f7 1"/>
              <a:gd name="f17" fmla="*/ f10 f8 1"/>
              <a:gd name="f18" fmla="*/ f9 f15 1"/>
              <a:gd name="f19" fmla="*/ f14 f8 1"/>
              <a:gd name="f20" fmla="*/ f12 f8 1"/>
              <a:gd name="f21" fmla="*/ f18 1 10800"/>
              <a:gd name="f22" fmla="+- 21600 0 f21"/>
              <a:gd name="f23" fmla="*/ f21 f7 1"/>
              <a:gd name="f24" fmla="*/ f22 f7 1"/>
            </a:gdLst>
            <a:ahLst>
              <a:ahXY gdRefX="f0" minX="f4" maxX="f6" gdRefY="f1" minY="f4" maxY="f6">
                <a:pos x="f16" y="f17"/>
              </a:ahXY>
            </a:ahLst>
            <a:cxnLst>
              <a:cxn ang="3cd4">
                <a:pos x="hc" y="t"/>
              </a:cxn>
              <a:cxn ang="0">
                <a:pos x="r" y="vc"/>
              </a:cxn>
              <a:cxn ang="cd4">
                <a:pos x="hc" y="b"/>
              </a:cxn>
              <a:cxn ang="cd2">
                <a:pos x="l" y="vc"/>
              </a:cxn>
            </a:cxnLst>
            <a:rect l="f23" t="f20" r="f24" b="f19"/>
            <a:pathLst>
              <a:path w="21600" h="21600">
                <a:moveTo>
                  <a:pt x="f4" y="f6"/>
                </a:moveTo>
                <a:lnTo>
                  <a:pt x="f11" y="f4"/>
                </a:lnTo>
                <a:lnTo>
                  <a:pt x="f11" y="f12"/>
                </a:lnTo>
                <a:lnTo>
                  <a:pt x="f13" y="f12"/>
                </a:lnTo>
                <a:lnTo>
                  <a:pt x="f13" y="f4"/>
                </a:lnTo>
                <a:lnTo>
                  <a:pt x="f5" y="f6"/>
                </a:lnTo>
                <a:lnTo>
                  <a:pt x="f13" y="f5"/>
                </a:lnTo>
                <a:lnTo>
                  <a:pt x="f13" y="f14"/>
                </a:lnTo>
                <a:lnTo>
                  <a:pt x="f11" y="f14"/>
                </a:lnTo>
                <a:lnTo>
                  <a:pt x="f11" y="f5"/>
                </a:lnTo>
                <a:close/>
              </a:path>
            </a:pathLst>
          </a:custGeom>
          <a:solidFill>
            <a:srgbClr val="CFE7F5"/>
          </a:solidFill>
          <a:ln w="0">
            <a:solidFill>
              <a:srgbClr val="FF3333"/>
            </a:solidFill>
            <a:prstDash val="solid"/>
          </a:ln>
        </p:spPr>
        <p:txBody>
          <a:bodyPr vert="horz" wrap="none" lIns="81646" tIns="40823" rIns="81646" bIns="40823" anchor="ctr" anchorCtr="0" compatLnSpc="0">
            <a:noAutofit/>
          </a:bodyPr>
          <a:lstStyle/>
          <a:p>
            <a:pPr hangingPunct="0"/>
            <a:endParaRPr lang="en-US" sz="1633">
              <a:latin typeface="Arial" pitchFamily="18"/>
              <a:ea typeface="Microsoft YaHei" pitchFamily="2"/>
              <a:cs typeface="Arial" pitchFamily="2"/>
            </a:endParaRPr>
          </a:p>
        </p:txBody>
      </p:sp>
      <p:sp>
        <p:nvSpPr>
          <p:cNvPr id="6" name="TextBox 5">
            <a:extLst>
              <a:ext uri="{FF2B5EF4-FFF2-40B4-BE49-F238E27FC236}">
                <a16:creationId xmlns:a16="http://schemas.microsoft.com/office/drawing/2014/main" id="{E3610A50-1822-B2FF-E01F-B378C5603693}"/>
              </a:ext>
            </a:extLst>
          </p:cNvPr>
          <p:cNvSpPr txBox="1"/>
          <p:nvPr/>
        </p:nvSpPr>
        <p:spPr>
          <a:xfrm>
            <a:off x="1058416" y="550189"/>
            <a:ext cx="4702304" cy="1045592"/>
          </a:xfrm>
          <a:prstGeom prst="rect">
            <a:avLst/>
          </a:prstGeom>
          <a:noFill/>
          <a:ln>
            <a:noFill/>
          </a:ln>
        </p:spPr>
        <p:txBody>
          <a:bodyPr vert="horz" wrap="square" lIns="81646" tIns="40823" rIns="81646" bIns="40823" anchorCtr="0" compatLnSpc="0">
            <a:spAutoFit/>
          </a:bodyPr>
          <a:lstStyle/>
          <a:p>
            <a:pPr hangingPunct="0"/>
            <a:r>
              <a:rPr lang="en-US" sz="2177">
                <a:latin typeface="Arial" pitchFamily="18"/>
                <a:ea typeface="Microsoft YaHei" pitchFamily="2"/>
                <a:cs typeface="Arial" pitchFamily="2"/>
              </a:rPr>
              <a:t>Future of Sex</a:t>
            </a:r>
          </a:p>
          <a:p>
            <a:pPr hangingPunct="0"/>
            <a:r>
              <a:rPr lang="en-US" sz="2177">
                <a:latin typeface="Arial" pitchFamily="18"/>
                <a:ea typeface="Microsoft YaHei" pitchFamily="2"/>
                <a:cs typeface="Arial" pitchFamily="2"/>
              </a:rPr>
              <a:t> Education =</a:t>
            </a:r>
          </a:p>
          <a:p>
            <a:pPr hangingPunct="0"/>
            <a:r>
              <a:rPr lang="en-US" sz="2177">
                <a:latin typeface="Arial" pitchFamily="18"/>
                <a:ea typeface="Microsoft YaHei" pitchFamily="2"/>
                <a:cs typeface="Arial" pitchFamily="2"/>
              </a:rPr>
              <a:t> FoSE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9BD476-B627-C5CD-EAB7-5E57A21D0E24}"/>
              </a:ext>
            </a:extLst>
          </p:cNvPr>
          <p:cNvPicPr>
            <a:picLocks noChangeAspect="1"/>
          </p:cNvPicPr>
          <p:nvPr/>
        </p:nvPicPr>
        <p:blipFill>
          <a:blip r:embed="rId3">
            <a:lum/>
            <a:alphaModFix/>
          </a:blip>
          <a:srcRect/>
          <a:stretch>
            <a:fillRect/>
          </a:stretch>
        </p:blipFill>
        <p:spPr>
          <a:xfrm>
            <a:off x="1940560" y="131060"/>
            <a:ext cx="7934172" cy="65958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1EBDFA15-9D88-4409-059E-F773808660BF}"/>
              </a:ext>
            </a:extLst>
          </p:cNvPr>
          <p:cNvSpPr txBox="1">
            <a:spLocks noGrp="1"/>
          </p:cNvSpPr>
          <p:nvPr>
            <p:ph type="title" idx="4294967295"/>
          </p:nvPr>
        </p:nvSpPr>
        <p:spPr>
          <a:xfrm>
            <a:off x="527921" y="111585"/>
            <a:ext cx="9613861" cy="1080938"/>
          </a:xfrm>
        </p:spPr>
        <p:txBody>
          <a:bodyPr/>
          <a:lstStyle/>
          <a:p>
            <a:pPr lvl="0"/>
            <a:r>
              <a:rPr lang="en-US" dirty="0"/>
              <a:t>Ohio Revised Code 3313.6011</a:t>
            </a:r>
          </a:p>
        </p:txBody>
      </p:sp>
      <p:pic>
        <p:nvPicPr>
          <p:cNvPr id="3" name="Picture 2">
            <a:extLst>
              <a:ext uri="{FF2B5EF4-FFF2-40B4-BE49-F238E27FC236}">
                <a16:creationId xmlns:a16="http://schemas.microsoft.com/office/drawing/2014/main" id="{99EADED9-6ABF-F11E-610A-AC72F7E4C5C5}"/>
              </a:ext>
            </a:extLst>
          </p:cNvPr>
          <p:cNvPicPr>
            <a:picLocks noChangeAspect="1"/>
          </p:cNvPicPr>
          <p:nvPr/>
        </p:nvPicPr>
        <p:blipFill>
          <a:blip r:embed="rId3">
            <a:lum/>
            <a:alphaModFix/>
          </a:blip>
          <a:srcRect/>
          <a:stretch>
            <a:fillRect/>
          </a:stretch>
        </p:blipFill>
        <p:spPr>
          <a:xfrm>
            <a:off x="1938458" y="938523"/>
            <a:ext cx="8676639" cy="54441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0F82A837-3424-5EA8-E953-A070ADDC0689}"/>
              </a:ext>
            </a:extLst>
          </p:cNvPr>
          <p:cNvSpPr txBox="1">
            <a:spLocks noGrp="1"/>
          </p:cNvSpPr>
          <p:nvPr>
            <p:ph type="title" idx="4294967295"/>
          </p:nvPr>
        </p:nvSpPr>
        <p:spPr>
          <a:xfrm>
            <a:off x="426321" y="79124"/>
            <a:ext cx="9613861" cy="1080938"/>
          </a:xfrm>
        </p:spPr>
        <p:txBody>
          <a:bodyPr/>
          <a:lstStyle/>
          <a:p>
            <a:pPr lvl="0"/>
            <a:r>
              <a:rPr lang="en-US" dirty="0"/>
              <a:t>ODE annual sex ed audit</a:t>
            </a:r>
          </a:p>
        </p:txBody>
      </p:sp>
      <p:pic>
        <p:nvPicPr>
          <p:cNvPr id="3" name="Picture 2">
            <a:extLst>
              <a:ext uri="{FF2B5EF4-FFF2-40B4-BE49-F238E27FC236}">
                <a16:creationId xmlns:a16="http://schemas.microsoft.com/office/drawing/2014/main" id="{850D7977-3CCF-B020-096B-168A686C550A}"/>
              </a:ext>
            </a:extLst>
          </p:cNvPr>
          <p:cNvPicPr>
            <a:picLocks noChangeAspect="1"/>
          </p:cNvPicPr>
          <p:nvPr/>
        </p:nvPicPr>
        <p:blipFill>
          <a:blip r:embed="rId3">
            <a:lum/>
            <a:alphaModFix/>
          </a:blip>
          <a:srcRect/>
          <a:stretch>
            <a:fillRect/>
          </a:stretch>
        </p:blipFill>
        <p:spPr>
          <a:xfrm>
            <a:off x="688988" y="1160062"/>
            <a:ext cx="6221453" cy="5060115"/>
          </a:xfrm>
          <a:prstGeom prst="rect">
            <a:avLst/>
          </a:prstGeom>
          <a:noFill/>
          <a:ln>
            <a:noFill/>
          </a:ln>
        </p:spPr>
      </p:pic>
      <p:pic>
        <p:nvPicPr>
          <p:cNvPr id="4" name="Picture 3">
            <a:extLst>
              <a:ext uri="{FF2B5EF4-FFF2-40B4-BE49-F238E27FC236}">
                <a16:creationId xmlns:a16="http://schemas.microsoft.com/office/drawing/2014/main" id="{01E8FAFA-CBDF-15C5-D8A6-AAC1775C24FE}"/>
              </a:ext>
            </a:extLst>
          </p:cNvPr>
          <p:cNvPicPr>
            <a:picLocks noChangeAspect="1"/>
          </p:cNvPicPr>
          <p:nvPr/>
        </p:nvPicPr>
        <p:blipFill>
          <a:blip r:embed="rId4">
            <a:lum/>
            <a:alphaModFix/>
          </a:blip>
          <a:srcRect/>
          <a:stretch>
            <a:fillRect/>
          </a:stretch>
        </p:blipFill>
        <p:spPr>
          <a:xfrm>
            <a:off x="4146999" y="1383582"/>
            <a:ext cx="8045001" cy="36354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F80317F1-4EC9-A99A-A897-1A25F428C65B}"/>
              </a:ext>
            </a:extLst>
          </p:cNvPr>
          <p:cNvSpPr txBox="1">
            <a:spLocks noGrp="1"/>
          </p:cNvSpPr>
          <p:nvPr>
            <p:ph type="title" idx="4294967295"/>
          </p:nvPr>
        </p:nvSpPr>
        <p:spPr>
          <a:xfrm>
            <a:off x="568561" y="0"/>
            <a:ext cx="9613861" cy="1080938"/>
          </a:xfrm>
        </p:spPr>
        <p:txBody>
          <a:bodyPr/>
          <a:lstStyle/>
          <a:p>
            <a:pPr lvl="0"/>
            <a:r>
              <a:rPr lang="en-US" dirty="0"/>
              <a:t>Programs in Compliance with ORR</a:t>
            </a:r>
          </a:p>
        </p:txBody>
      </p:sp>
      <p:pic>
        <p:nvPicPr>
          <p:cNvPr id="3" name="Picture 2">
            <a:extLst>
              <a:ext uri="{FF2B5EF4-FFF2-40B4-BE49-F238E27FC236}">
                <a16:creationId xmlns:a16="http://schemas.microsoft.com/office/drawing/2014/main" id="{4738496B-C2B3-CD42-C48C-8CE3BD573A43}"/>
              </a:ext>
            </a:extLst>
          </p:cNvPr>
          <p:cNvPicPr>
            <a:picLocks noChangeAspect="1"/>
          </p:cNvPicPr>
          <p:nvPr/>
        </p:nvPicPr>
        <p:blipFill>
          <a:blip r:embed="rId3">
            <a:lum/>
            <a:alphaModFix/>
          </a:blip>
          <a:srcRect/>
          <a:stretch>
            <a:fillRect/>
          </a:stretch>
        </p:blipFill>
        <p:spPr>
          <a:xfrm>
            <a:off x="688118" y="884356"/>
            <a:ext cx="9494304" cy="561376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F2F9-980E-64BA-850D-6C8EC11D380C}"/>
              </a:ext>
            </a:extLst>
          </p:cNvPr>
          <p:cNvSpPr>
            <a:spLocks noGrp="1"/>
          </p:cNvSpPr>
          <p:nvPr>
            <p:ph type="ctrTitle"/>
          </p:nvPr>
        </p:nvSpPr>
        <p:spPr/>
        <p:txBody>
          <a:bodyPr/>
          <a:lstStyle/>
          <a:p>
            <a:r>
              <a:rPr lang="en-US" dirty="0"/>
              <a:t>Gail </a:t>
            </a:r>
            <a:r>
              <a:rPr lang="en-US" dirty="0" err="1"/>
              <a:t>Larrow</a:t>
            </a:r>
            <a:endParaRPr lang="en-US" dirty="0"/>
          </a:p>
        </p:txBody>
      </p:sp>
      <p:sp>
        <p:nvSpPr>
          <p:cNvPr id="7" name="TextBox 6">
            <a:extLst>
              <a:ext uri="{FF2B5EF4-FFF2-40B4-BE49-F238E27FC236}">
                <a16:creationId xmlns:a16="http://schemas.microsoft.com/office/drawing/2014/main" id="{D62BB382-8B21-E6F1-C01F-0962F97122D7}"/>
              </a:ext>
            </a:extLst>
          </p:cNvPr>
          <p:cNvSpPr txBox="1"/>
          <p:nvPr/>
        </p:nvSpPr>
        <p:spPr>
          <a:xfrm>
            <a:off x="5273040" y="4392414"/>
            <a:ext cx="6096000" cy="369332"/>
          </a:xfrm>
          <a:prstGeom prst="rect">
            <a:avLst/>
          </a:prstGeom>
          <a:noFill/>
        </p:spPr>
        <p:txBody>
          <a:bodyPr wrap="square">
            <a:spAutoFit/>
          </a:bodyPr>
          <a:lstStyle/>
          <a:p>
            <a:r>
              <a:rPr lang="en-US" dirty="0"/>
              <a:t>Protect Ohio Children Coalition</a:t>
            </a:r>
          </a:p>
        </p:txBody>
      </p:sp>
    </p:spTree>
    <p:extLst>
      <p:ext uri="{BB962C8B-B14F-4D97-AF65-F5344CB8AC3E}">
        <p14:creationId xmlns:p14="http://schemas.microsoft.com/office/powerpoint/2010/main" val="335142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BCDD-3B9A-4CAB-1FA4-18E6FF4ED1FA}"/>
              </a:ext>
            </a:extLst>
          </p:cNvPr>
          <p:cNvSpPr>
            <a:spLocks noGrp="1"/>
          </p:cNvSpPr>
          <p:nvPr>
            <p:ph type="title"/>
          </p:nvPr>
        </p:nvSpPr>
        <p:spPr/>
        <p:txBody>
          <a:bodyPr/>
          <a:lstStyle/>
          <a:p>
            <a:r>
              <a:rPr lang="en-US" dirty="0"/>
              <a:t>What is it?  </a:t>
            </a:r>
            <a:br>
              <a:rPr lang="en-US" dirty="0"/>
            </a:br>
            <a:r>
              <a:rPr lang="en-US" dirty="0"/>
              <a:t>School-Based </a:t>
            </a:r>
            <a:r>
              <a:rPr lang="en-US"/>
              <a:t>Health Centers </a:t>
            </a:r>
            <a:r>
              <a:rPr lang="en-US" dirty="0"/>
              <a:t>(Ohio)</a:t>
            </a:r>
          </a:p>
        </p:txBody>
      </p:sp>
      <p:sp>
        <p:nvSpPr>
          <p:cNvPr id="3" name="Content Placeholder 2">
            <a:extLst>
              <a:ext uri="{FF2B5EF4-FFF2-40B4-BE49-F238E27FC236}">
                <a16:creationId xmlns:a16="http://schemas.microsoft.com/office/drawing/2014/main" id="{27795E48-A8CD-42CA-23E7-48D1EE0B8E23}"/>
              </a:ext>
            </a:extLst>
          </p:cNvPr>
          <p:cNvSpPr>
            <a:spLocks noGrp="1"/>
          </p:cNvSpPr>
          <p:nvPr>
            <p:ph idx="1"/>
          </p:nvPr>
        </p:nvSpPr>
        <p:spPr>
          <a:xfrm>
            <a:off x="680321" y="2255593"/>
            <a:ext cx="9613861" cy="3599316"/>
          </a:xfrm>
        </p:spPr>
        <p:txBody>
          <a:bodyPr>
            <a:normAutofit/>
          </a:bodyPr>
          <a:lstStyle/>
          <a:p>
            <a:r>
              <a:rPr lang="en-US" dirty="0"/>
              <a:t>Gov. DeWine—approved $25.9 million for SBHC in 2022</a:t>
            </a:r>
          </a:p>
          <a:p>
            <a:pPr lvl="1">
              <a:buFont typeface="Courier New" panose="02070309020205020404" pitchFamily="49" charset="0"/>
              <a:buChar char="o"/>
            </a:pPr>
            <a:r>
              <a:rPr lang="en-US" sz="2400" dirty="0"/>
              <a:t>Created 22 new SBHC and expands 107 current SBHC</a:t>
            </a:r>
            <a:br>
              <a:rPr lang="en-US" sz="2400" dirty="0"/>
            </a:br>
            <a:endParaRPr lang="en-US" sz="2400" dirty="0"/>
          </a:p>
          <a:p>
            <a:r>
              <a:rPr lang="en-US" dirty="0"/>
              <a:t>Appalachian Children’s Health Initiative 2024-25</a:t>
            </a:r>
          </a:p>
          <a:p>
            <a:pPr lvl="1">
              <a:buFont typeface="Courier New" panose="02070309020205020404" pitchFamily="49" charset="0"/>
              <a:buChar char="o"/>
            </a:pPr>
            <a:r>
              <a:rPr lang="en-US" sz="2400" dirty="0"/>
              <a:t>$7.5 million for 20 Ohio Counties</a:t>
            </a:r>
            <a:br>
              <a:rPr lang="en-US" sz="2400" dirty="0"/>
            </a:br>
            <a:endParaRPr lang="en-US" sz="2400" dirty="0"/>
          </a:p>
          <a:p>
            <a:pPr lvl="1"/>
            <a:endParaRPr lang="en-US" dirty="0"/>
          </a:p>
        </p:txBody>
      </p:sp>
      <p:sp>
        <p:nvSpPr>
          <p:cNvPr id="6" name="TextBox 5">
            <a:extLst>
              <a:ext uri="{FF2B5EF4-FFF2-40B4-BE49-F238E27FC236}">
                <a16:creationId xmlns:a16="http://schemas.microsoft.com/office/drawing/2014/main" id="{8DC74382-5901-88AC-37E8-B72C089E73A4}"/>
              </a:ext>
            </a:extLst>
          </p:cNvPr>
          <p:cNvSpPr txBox="1"/>
          <p:nvPr/>
        </p:nvSpPr>
        <p:spPr>
          <a:xfrm>
            <a:off x="680321" y="4573984"/>
            <a:ext cx="8605121" cy="1617174"/>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2200" b="1" kern="100" dirty="0">
                <a:effectLst/>
                <a:ea typeface="Aptos" panose="020B0004020202020204" pitchFamily="34" charset="0"/>
                <a:cs typeface="Times New Roman" panose="02020603050405020304" pitchFamily="18" charset="0"/>
              </a:rPr>
              <a:t>Ohio Law</a:t>
            </a:r>
            <a:r>
              <a:rPr lang="en-US" sz="2200" kern="100" dirty="0">
                <a:effectLst/>
                <a:ea typeface="Aptos" panose="020B0004020202020204" pitchFamily="34" charset="0"/>
                <a:cs typeface="Times New Roman" panose="02020603050405020304" pitchFamily="18" charset="0"/>
              </a:rPr>
              <a:t> – “</a:t>
            </a:r>
            <a:r>
              <a:rPr lang="en-US" sz="2200" kern="100" dirty="0">
                <a:ea typeface="Aptos" panose="020B0004020202020204" pitchFamily="34" charset="0"/>
                <a:cs typeface="Times New Roman" panose="02020603050405020304" pitchFamily="18" charset="0"/>
              </a:rPr>
              <a:t>Parents Bill of Rights” needs to be amended</a:t>
            </a:r>
            <a:endParaRPr lang="en-US" sz="2200" kern="100" dirty="0">
              <a:effectLs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200" b="1" i="1" kern="100" dirty="0">
                <a:effectLst/>
                <a:ea typeface="Aptos" panose="020B0004020202020204" pitchFamily="34" charset="0"/>
                <a:cs typeface="Times New Roman" panose="02020603050405020304" pitchFamily="18" charset="0"/>
              </a:rPr>
              <a:t>ORC 5122.04</a:t>
            </a:r>
            <a:r>
              <a:rPr lang="en-US" sz="2200" kern="100" dirty="0">
                <a:effectLst/>
                <a:ea typeface="Aptos" panose="020B0004020202020204" pitchFamily="34" charset="0"/>
                <a:cs typeface="Times New Roman" panose="02020603050405020304" pitchFamily="18" charset="0"/>
              </a:rPr>
              <a:t> – Children 14 and older can meet with a mental health therapist without consent</a:t>
            </a:r>
          </a:p>
          <a:p>
            <a:pPr marL="1143000" marR="0" lvl="2" indent="-228600">
              <a:lnSpc>
                <a:spcPct val="115000"/>
              </a:lnSpc>
              <a:spcBef>
                <a:spcPts val="0"/>
              </a:spcBef>
              <a:spcAft>
                <a:spcPts val="0"/>
              </a:spcAft>
              <a:buFont typeface="Wingdings" panose="05000000000000000000" pitchFamily="2" charset="2"/>
              <a:buChar char=""/>
            </a:pPr>
            <a:r>
              <a:rPr lang="en-US" sz="2200" kern="100" dirty="0">
                <a:effectLst/>
                <a:ea typeface="Aptos" panose="020B0004020202020204" pitchFamily="34" charset="0"/>
                <a:cs typeface="Times New Roman" panose="02020603050405020304" pitchFamily="18" charset="0"/>
              </a:rPr>
              <a:t>6 sessions or 30 days</a:t>
            </a:r>
            <a:endParaRPr lang="en-US" dirty="0"/>
          </a:p>
        </p:txBody>
      </p:sp>
    </p:spTree>
    <p:extLst>
      <p:ext uri="{BB962C8B-B14F-4D97-AF65-F5344CB8AC3E}">
        <p14:creationId xmlns:p14="http://schemas.microsoft.com/office/powerpoint/2010/main" val="331408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F9D28-9D74-9E92-FCE4-265A6464CD47}"/>
              </a:ext>
            </a:extLst>
          </p:cNvPr>
          <p:cNvSpPr>
            <a:spLocks noGrp="1"/>
          </p:cNvSpPr>
          <p:nvPr>
            <p:ph type="title"/>
          </p:nvPr>
        </p:nvSpPr>
        <p:spPr>
          <a:xfrm>
            <a:off x="245790" y="476361"/>
            <a:ext cx="9944690" cy="1600200"/>
          </a:xfrm>
        </p:spPr>
        <p:txBody>
          <a:bodyPr>
            <a:noAutofit/>
          </a:bodyPr>
          <a:lstStyle/>
          <a:p>
            <a:r>
              <a:rPr lang="en-US" b="1" dirty="0">
                <a:solidFill>
                  <a:schemeClr val="tx2">
                    <a:lumMod val="90000"/>
                  </a:schemeClr>
                </a:solidFill>
              </a:rPr>
              <a:t>Is Planned Parenthood in Your School?</a:t>
            </a:r>
          </a:p>
        </p:txBody>
      </p:sp>
      <p:pic>
        <p:nvPicPr>
          <p:cNvPr id="8" name="Picture 7">
            <a:extLst>
              <a:ext uri="{FF2B5EF4-FFF2-40B4-BE49-F238E27FC236}">
                <a16:creationId xmlns:a16="http://schemas.microsoft.com/office/drawing/2014/main" id="{D2164486-8C48-BD05-3EC9-E72E285C2CCF}"/>
              </a:ext>
            </a:extLst>
          </p:cNvPr>
          <p:cNvPicPr>
            <a:picLocks noChangeAspect="1"/>
          </p:cNvPicPr>
          <p:nvPr/>
        </p:nvPicPr>
        <p:blipFill>
          <a:blip r:embed="rId2">
            <a:extLst>
              <a:ext uri="{28A0092B-C50C-407E-A947-70E740481C1C}">
                <a14:useLocalDpi xmlns:a14="http://schemas.microsoft.com/office/drawing/2010/main" val="0"/>
              </a:ext>
            </a:extLst>
          </a:blip>
          <a:srcRect l="5409"/>
          <a:stretch/>
        </p:blipFill>
        <p:spPr>
          <a:xfrm>
            <a:off x="661012" y="2228961"/>
            <a:ext cx="5434988" cy="4439919"/>
          </a:xfrm>
          <a:prstGeom prst="rect">
            <a:avLst/>
          </a:prstGeom>
        </p:spPr>
      </p:pic>
      <p:sp>
        <p:nvSpPr>
          <p:cNvPr id="5" name="TextBox 4">
            <a:extLst>
              <a:ext uri="{FF2B5EF4-FFF2-40B4-BE49-F238E27FC236}">
                <a16:creationId xmlns:a16="http://schemas.microsoft.com/office/drawing/2014/main" id="{A412DFF6-1148-0A90-E418-6D0353AC7B60}"/>
              </a:ext>
            </a:extLst>
          </p:cNvPr>
          <p:cNvSpPr txBox="1"/>
          <p:nvPr/>
        </p:nvSpPr>
        <p:spPr>
          <a:xfrm>
            <a:off x="6474373" y="2748615"/>
            <a:ext cx="5543505" cy="2246769"/>
          </a:xfrm>
          <a:prstGeom prst="rect">
            <a:avLst/>
          </a:prstGeom>
          <a:noFill/>
        </p:spPr>
        <p:txBody>
          <a:bodyPr wrap="none" rtlCol="0">
            <a:spAutoFit/>
          </a:bodyPr>
          <a:lstStyle/>
          <a:p>
            <a:r>
              <a:rPr lang="en-US" sz="2800" dirty="0"/>
              <a:t>This workshop will help you </a:t>
            </a:r>
          </a:p>
          <a:p>
            <a:r>
              <a:rPr lang="en-US" sz="2800" dirty="0"/>
              <a:t>identify the warning signs </a:t>
            </a:r>
          </a:p>
          <a:p>
            <a:r>
              <a:rPr lang="en-US" sz="2800" dirty="0"/>
              <a:t>and give parents and activists </a:t>
            </a:r>
          </a:p>
          <a:p>
            <a:r>
              <a:rPr lang="en-US" sz="2800" dirty="0"/>
              <a:t>the best techniques for exposing </a:t>
            </a:r>
          </a:p>
          <a:p>
            <a:r>
              <a:rPr lang="en-US" sz="2800" dirty="0"/>
              <a:t>them in your community.</a:t>
            </a:r>
          </a:p>
        </p:txBody>
      </p:sp>
    </p:spTree>
    <p:extLst>
      <p:ext uri="{BB962C8B-B14F-4D97-AF65-F5344CB8AC3E}">
        <p14:creationId xmlns:p14="http://schemas.microsoft.com/office/powerpoint/2010/main" val="16803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4738-7E99-F646-65F2-80232540DCEB}"/>
              </a:ext>
            </a:extLst>
          </p:cNvPr>
          <p:cNvPicPr>
            <a:picLocks noChangeAspect="1"/>
          </p:cNvPicPr>
          <p:nvPr/>
        </p:nvPicPr>
        <p:blipFill>
          <a:blip r:embed="rId2">
            <a:extLst>
              <a:ext uri="{28A0092B-C50C-407E-A947-70E740481C1C}">
                <a14:useLocalDpi xmlns:a14="http://schemas.microsoft.com/office/drawing/2010/main" val="0"/>
              </a:ext>
            </a:extLst>
          </a:blip>
          <a:srcRect l="15833" t="14454" r="16416"/>
          <a:stretch/>
        </p:blipFill>
        <p:spPr>
          <a:xfrm>
            <a:off x="422059" y="227278"/>
            <a:ext cx="10038080" cy="6403443"/>
          </a:xfrm>
          <a:prstGeom prst="rect">
            <a:avLst/>
          </a:prstGeom>
        </p:spPr>
      </p:pic>
      <p:cxnSp>
        <p:nvCxnSpPr>
          <p:cNvPr id="5" name="Straight Arrow Connector 4">
            <a:extLst>
              <a:ext uri="{FF2B5EF4-FFF2-40B4-BE49-F238E27FC236}">
                <a16:creationId xmlns:a16="http://schemas.microsoft.com/office/drawing/2014/main" id="{3EEFCBA0-85FA-C5C5-6C4B-F3D350BF8147}"/>
              </a:ext>
            </a:extLst>
          </p:cNvPr>
          <p:cNvCxnSpPr/>
          <p:nvPr/>
        </p:nvCxnSpPr>
        <p:spPr>
          <a:xfrm flipH="1">
            <a:off x="6858000" y="2712720"/>
            <a:ext cx="1747520" cy="15951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4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0BB63E-EDC6-D99F-7045-37DCC29E307A}"/>
              </a:ext>
            </a:extLst>
          </p:cNvPr>
          <p:cNvPicPr>
            <a:picLocks noChangeAspect="1"/>
          </p:cNvPicPr>
          <p:nvPr/>
        </p:nvPicPr>
        <p:blipFill>
          <a:blip r:embed="rId2">
            <a:extLst>
              <a:ext uri="{28A0092B-C50C-407E-A947-70E740481C1C}">
                <a14:useLocalDpi xmlns:a14="http://schemas.microsoft.com/office/drawing/2010/main" val="0"/>
              </a:ext>
            </a:extLst>
          </a:blip>
          <a:srcRect l="4416" t="22371" r="18789"/>
          <a:stretch/>
        </p:blipFill>
        <p:spPr>
          <a:xfrm>
            <a:off x="122507" y="995680"/>
            <a:ext cx="10337546" cy="5279390"/>
          </a:xfrm>
          <a:prstGeom prst="rect">
            <a:avLst/>
          </a:prstGeom>
        </p:spPr>
      </p:pic>
      <p:sp>
        <p:nvSpPr>
          <p:cNvPr id="4" name="TextBox 3">
            <a:extLst>
              <a:ext uri="{FF2B5EF4-FFF2-40B4-BE49-F238E27FC236}">
                <a16:creationId xmlns:a16="http://schemas.microsoft.com/office/drawing/2014/main" id="{34553903-74EF-0762-DE25-FD17B6070ADE}"/>
              </a:ext>
            </a:extLst>
          </p:cNvPr>
          <p:cNvSpPr txBox="1"/>
          <p:nvPr/>
        </p:nvSpPr>
        <p:spPr>
          <a:xfrm>
            <a:off x="2367280" y="290542"/>
            <a:ext cx="6821098" cy="584775"/>
          </a:xfrm>
          <a:prstGeom prst="rect">
            <a:avLst/>
          </a:prstGeom>
          <a:noFill/>
        </p:spPr>
        <p:txBody>
          <a:bodyPr wrap="none" rtlCol="0">
            <a:spAutoFit/>
          </a:bodyPr>
          <a:lstStyle/>
          <a:p>
            <a:r>
              <a:rPr lang="en-US" sz="3200" b="1" dirty="0">
                <a:solidFill>
                  <a:srgbClr val="FFFF00"/>
                </a:solidFill>
              </a:rPr>
              <a:t>Map of School Based Health Clinics</a:t>
            </a:r>
          </a:p>
        </p:txBody>
      </p:sp>
    </p:spTree>
    <p:extLst>
      <p:ext uri="{BB962C8B-B14F-4D97-AF65-F5344CB8AC3E}">
        <p14:creationId xmlns:p14="http://schemas.microsoft.com/office/powerpoint/2010/main" val="2137716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3BB-BEC9-02B4-4DD9-A48F7F4394E7}"/>
              </a:ext>
            </a:extLst>
          </p:cNvPr>
          <p:cNvSpPr>
            <a:spLocks noGrp="1"/>
          </p:cNvSpPr>
          <p:nvPr>
            <p:ph type="ctrTitle"/>
          </p:nvPr>
        </p:nvSpPr>
        <p:spPr/>
        <p:txBody>
          <a:bodyPr/>
          <a:lstStyle/>
          <a:p>
            <a:r>
              <a:rPr lang="en-US" dirty="0"/>
              <a:t>Bruna Galati</a:t>
            </a:r>
          </a:p>
        </p:txBody>
      </p:sp>
      <p:sp>
        <p:nvSpPr>
          <p:cNvPr id="7" name="TextBox 6">
            <a:extLst>
              <a:ext uri="{FF2B5EF4-FFF2-40B4-BE49-F238E27FC236}">
                <a16:creationId xmlns:a16="http://schemas.microsoft.com/office/drawing/2014/main" id="{F6A40F0F-3984-BE88-3759-E4D83DCCBB08}"/>
              </a:ext>
            </a:extLst>
          </p:cNvPr>
          <p:cNvSpPr txBox="1"/>
          <p:nvPr/>
        </p:nvSpPr>
        <p:spPr>
          <a:xfrm>
            <a:off x="4927600" y="4473694"/>
            <a:ext cx="6096000" cy="369332"/>
          </a:xfrm>
          <a:prstGeom prst="rect">
            <a:avLst/>
          </a:prstGeom>
          <a:noFill/>
        </p:spPr>
        <p:txBody>
          <a:bodyPr wrap="square">
            <a:spAutoFit/>
          </a:bodyPr>
          <a:lstStyle/>
          <a:p>
            <a:r>
              <a:rPr lang="en-US" dirty="0"/>
              <a:t>Protect Ohio Children Coalition</a:t>
            </a:r>
          </a:p>
        </p:txBody>
      </p:sp>
    </p:spTree>
    <p:extLst>
      <p:ext uri="{BB962C8B-B14F-4D97-AF65-F5344CB8AC3E}">
        <p14:creationId xmlns:p14="http://schemas.microsoft.com/office/powerpoint/2010/main" val="222096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1">
            <a:extLst>
              <a:ext uri="{FF2B5EF4-FFF2-40B4-BE49-F238E27FC236}">
                <a16:creationId xmlns:a16="http://schemas.microsoft.com/office/drawing/2014/main" id="{990F34A2-15A9-58C4-047C-58BB3159A741}"/>
              </a:ext>
            </a:extLst>
          </p:cNvPr>
          <p:cNvSpPr>
            <a:spLocks noGrp="1"/>
          </p:cNvSpPr>
          <p:nvPr>
            <p:ph type="body" sz="quarter" idx="16"/>
          </p:nvPr>
        </p:nvSpPr>
        <p:spPr>
          <a:xfrm rot="21067299">
            <a:off x="4963688" y="2440871"/>
            <a:ext cx="1897008" cy="2214891"/>
          </a:xfrm>
        </p:spPr>
        <p:txBody>
          <a:bodyPr>
            <a:normAutofit fontScale="85000" lnSpcReduction="10000"/>
          </a:bodyPr>
          <a:lstStyle/>
          <a:p>
            <a:r>
              <a:rPr lang="en-US" sz="2400" dirty="0"/>
              <a:t>You can do it!</a:t>
            </a:r>
          </a:p>
        </p:txBody>
      </p:sp>
      <p:pic>
        <p:nvPicPr>
          <p:cNvPr id="11" name="Picture Placeholder 10">
            <a:extLst>
              <a:ext uri="{FF2B5EF4-FFF2-40B4-BE49-F238E27FC236}">
                <a16:creationId xmlns:a16="http://schemas.microsoft.com/office/drawing/2014/main" id="{B46482BA-BC02-4083-BE21-4CC37CFEB7E8}"/>
              </a:ext>
            </a:extLst>
          </p:cNvPr>
          <p:cNvPicPr>
            <a:picLocks noGrp="1" noChangeAspect="1"/>
          </p:cNvPicPr>
          <p:nvPr>
            <p:ph sz="half" idx="1"/>
          </p:nvPr>
        </p:nvPicPr>
        <p:blipFill>
          <a:blip r:embed="rId2"/>
          <a:srcRect l="24896" r="16288" b="-1"/>
          <a:stretch/>
        </p:blipFill>
        <p:spPr>
          <a:xfrm rot="-120000">
            <a:off x="318055" y="2382363"/>
            <a:ext cx="4348126" cy="4140000"/>
          </a:xfrm>
          <a:prstGeom prst="rect">
            <a:avLst/>
          </a:prstGeom>
          <a:noFill/>
        </p:spPr>
      </p:pic>
      <p:sp>
        <p:nvSpPr>
          <p:cNvPr id="45" name="Text Placeholder 6">
            <a:extLst>
              <a:ext uri="{FF2B5EF4-FFF2-40B4-BE49-F238E27FC236}">
                <a16:creationId xmlns:a16="http://schemas.microsoft.com/office/drawing/2014/main" id="{2194917B-C00E-D061-1E62-4BADFA24EA43}"/>
              </a:ext>
            </a:extLst>
          </p:cNvPr>
          <p:cNvSpPr>
            <a:spLocks noGrp="1"/>
          </p:cNvSpPr>
          <p:nvPr>
            <p:ph type="body" sz="quarter" idx="12"/>
          </p:nvPr>
        </p:nvSpPr>
        <p:spPr>
          <a:xfrm rot="-60000">
            <a:off x="1008057" y="1567220"/>
            <a:ext cx="3430215" cy="710652"/>
          </a:xfrm>
        </p:spPr>
        <p:txBody>
          <a:bodyPr anchor="ctr">
            <a:noAutofit/>
          </a:bodyPr>
          <a:lstStyle/>
          <a:p>
            <a:r>
              <a:rPr lang="en-US" sz="2800" dirty="0"/>
              <a:t>You have the power!</a:t>
            </a:r>
          </a:p>
        </p:txBody>
      </p:sp>
      <p:sp>
        <p:nvSpPr>
          <p:cNvPr id="43" name="Content Placeholder 4">
            <a:extLst>
              <a:ext uri="{FF2B5EF4-FFF2-40B4-BE49-F238E27FC236}">
                <a16:creationId xmlns:a16="http://schemas.microsoft.com/office/drawing/2014/main" id="{981DF90E-40C8-3A88-A161-4B40145D6B77}"/>
              </a:ext>
            </a:extLst>
          </p:cNvPr>
          <p:cNvSpPr>
            <a:spLocks noGrp="1"/>
          </p:cNvSpPr>
          <p:nvPr>
            <p:ph sz="half" idx="2"/>
          </p:nvPr>
        </p:nvSpPr>
        <p:spPr>
          <a:xfrm>
            <a:off x="6629479" y="456402"/>
            <a:ext cx="5138100" cy="4112414"/>
          </a:xfrm>
        </p:spPr>
        <p:txBody>
          <a:bodyPr>
            <a:noAutofit/>
          </a:bodyPr>
          <a:lstStyle/>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Send a FOIA email to the school board requesting searchable </a:t>
            </a:r>
            <a:br>
              <a:rPr lang="en-US" sz="1400" b="0" i="0" dirty="0">
                <a:effectLst/>
                <a:latin typeface="Calibri" panose="020F0502020204030204" pitchFamily="34" charset="0"/>
              </a:rPr>
            </a:br>
            <a:r>
              <a:rPr lang="en-US" sz="1400" dirty="0">
                <a:latin typeface="Calibri" panose="020F0502020204030204" pitchFamily="34" charset="0"/>
              </a:rPr>
              <a:t>MS E</a:t>
            </a:r>
            <a:r>
              <a:rPr lang="en-US" sz="1400" b="0" i="0" dirty="0">
                <a:effectLst/>
                <a:latin typeface="Calibri" panose="020F0502020204030204" pitchFamily="34" charset="0"/>
              </a:rPr>
              <a:t>xcel files of school library books.</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Research books in your school district’s library (booklooks.org)</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Gather the community together for support</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Speak at a board meeting providing them with a list of inappropriate books</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Ask about the process of reviewing inappropriate books</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Provide this list of inappropriate books to the mayor and councilmen</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Follow up for compliance</a:t>
            </a:r>
          </a:p>
          <a:p>
            <a:pPr marL="457200" marR="0" algn="l">
              <a:lnSpc>
                <a:spcPct val="140000"/>
              </a:lnSpc>
              <a:buFont typeface="Arial" panose="020B0604020202020204" pitchFamily="34" charset="0"/>
              <a:buChar char="•"/>
            </a:pPr>
            <a:r>
              <a:rPr lang="en-US" sz="1400" b="0" i="0" dirty="0">
                <a:effectLst/>
                <a:latin typeface="Calibri" panose="020F0502020204030204" pitchFamily="34" charset="0"/>
              </a:rPr>
              <a:t>Report teachers to Dept of Education and Workforce</a:t>
            </a:r>
          </a:p>
          <a:p>
            <a:pPr marL="457200" marR="0" algn="l">
              <a:lnSpc>
                <a:spcPct val="140000"/>
              </a:lnSpc>
              <a:spcAft>
                <a:spcPts val="800"/>
              </a:spcAft>
              <a:buFont typeface="Arial" panose="020B0604020202020204" pitchFamily="34" charset="0"/>
              <a:buChar char="•"/>
            </a:pPr>
            <a:r>
              <a:rPr lang="en-US" sz="1400" b="0" i="0" dirty="0">
                <a:effectLst/>
                <a:latin typeface="Calibri" panose="020F0502020204030204" pitchFamily="34" charset="0"/>
              </a:rPr>
              <a:t>Work with Ohio State Representative or Senator to follow up with HB 556 reassignment in 2025</a:t>
            </a:r>
          </a:p>
        </p:txBody>
      </p:sp>
      <p:sp>
        <p:nvSpPr>
          <p:cNvPr id="47" name="Text Placeholder 3">
            <a:extLst>
              <a:ext uri="{FF2B5EF4-FFF2-40B4-BE49-F238E27FC236}">
                <a16:creationId xmlns:a16="http://schemas.microsoft.com/office/drawing/2014/main" id="{C619EBD9-0B3D-F763-4DAC-C5E547870DE0}"/>
              </a:ext>
            </a:extLst>
          </p:cNvPr>
          <p:cNvSpPr>
            <a:spLocks noGrp="1"/>
          </p:cNvSpPr>
          <p:nvPr>
            <p:ph type="body" sz="quarter" idx="13"/>
          </p:nvPr>
        </p:nvSpPr>
        <p:spPr>
          <a:xfrm>
            <a:off x="8309806" y="80848"/>
            <a:ext cx="1660000" cy="396000"/>
          </a:xfrm>
        </p:spPr>
        <p:txBody>
          <a:bodyPr anchor="ctr">
            <a:normAutofit fontScale="77500" lnSpcReduction="20000"/>
          </a:bodyPr>
          <a:lstStyle/>
          <a:p>
            <a:r>
              <a:rPr lang="en-US" sz="1900" dirty="0"/>
              <a:t>What can you do?</a:t>
            </a:r>
          </a:p>
        </p:txBody>
      </p:sp>
      <p:sp>
        <p:nvSpPr>
          <p:cNvPr id="6" name="Slide Number Placeholder 5" hidden="1">
            <a:extLst>
              <a:ext uri="{FF2B5EF4-FFF2-40B4-BE49-F238E27FC236}">
                <a16:creationId xmlns:a16="http://schemas.microsoft.com/office/drawing/2014/main" id="{26A1A602-5CD1-DFA9-B1CE-349711E9C230}"/>
              </a:ext>
            </a:extLst>
          </p:cNvPr>
          <p:cNvSpPr>
            <a:spLocks noGrp="1"/>
          </p:cNvSpPr>
          <p:nvPr>
            <p:ph type="sldNum" sz="quarter" idx="4294967295"/>
          </p:nvPr>
        </p:nvSpPr>
        <p:spPr>
          <a:xfrm rot="192195">
            <a:off x="11595100" y="6297613"/>
            <a:ext cx="596900" cy="365125"/>
          </a:xfrm>
        </p:spPr>
        <p:txBody>
          <a:bodyPr/>
          <a:lstStyle/>
          <a:p>
            <a:pPr>
              <a:spcAft>
                <a:spcPts val="600"/>
              </a:spcAft>
            </a:pPr>
            <a:r>
              <a:rPr lang="en-US" noProof="0" dirty="0"/>
              <a:t>p </a:t>
            </a:r>
            <a:fld id="{058DB212-BFA2-403F-85EF-DFD3FF6D973A}" type="slidenum">
              <a:rPr lang="en-US" noProof="0" smtClean="0"/>
              <a:pPr>
                <a:spcAft>
                  <a:spcPts val="600"/>
                </a:spcAft>
              </a:pPr>
              <a:t>23</a:t>
            </a:fld>
            <a:endParaRPr lang="en-US" noProof="0" dirty="0"/>
          </a:p>
        </p:txBody>
      </p:sp>
      <p:sp>
        <p:nvSpPr>
          <p:cNvPr id="3" name="Title 2">
            <a:extLst>
              <a:ext uri="{FF2B5EF4-FFF2-40B4-BE49-F238E27FC236}">
                <a16:creationId xmlns:a16="http://schemas.microsoft.com/office/drawing/2014/main" id="{BA572AB1-D5CF-E1D7-1D05-F006720FC18C}"/>
              </a:ext>
            </a:extLst>
          </p:cNvPr>
          <p:cNvSpPr>
            <a:spLocks noGrp="1"/>
          </p:cNvSpPr>
          <p:nvPr>
            <p:ph type="title"/>
          </p:nvPr>
        </p:nvSpPr>
        <p:spPr>
          <a:xfrm>
            <a:off x="909875" y="456402"/>
            <a:ext cx="9613861" cy="1080938"/>
          </a:xfrm>
        </p:spPr>
        <p:txBody>
          <a:bodyPr/>
          <a:lstStyle/>
          <a:p>
            <a:r>
              <a:rPr lang="en-US" dirty="0">
                <a:solidFill>
                  <a:srgbClr val="FFC000"/>
                </a:solidFill>
              </a:rPr>
              <a:t>STOP Inappropriate Books</a:t>
            </a:r>
          </a:p>
        </p:txBody>
      </p:sp>
    </p:spTree>
    <p:extLst>
      <p:ext uri="{BB962C8B-B14F-4D97-AF65-F5344CB8AC3E}">
        <p14:creationId xmlns:p14="http://schemas.microsoft.com/office/powerpoint/2010/main" val="312365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4481-3451-83BF-5970-D384A7828F0C}"/>
              </a:ext>
            </a:extLst>
          </p:cNvPr>
          <p:cNvSpPr>
            <a:spLocks noGrp="1"/>
          </p:cNvSpPr>
          <p:nvPr>
            <p:ph type="ctrTitle"/>
          </p:nvPr>
        </p:nvSpPr>
        <p:spPr/>
        <p:txBody>
          <a:bodyPr/>
          <a:lstStyle/>
          <a:p>
            <a:r>
              <a:rPr lang="en-US" dirty="0"/>
              <a:t>John Stover</a:t>
            </a:r>
          </a:p>
        </p:txBody>
      </p:sp>
      <p:sp>
        <p:nvSpPr>
          <p:cNvPr id="3" name="Subtitle 2">
            <a:extLst>
              <a:ext uri="{FF2B5EF4-FFF2-40B4-BE49-F238E27FC236}">
                <a16:creationId xmlns:a16="http://schemas.microsoft.com/office/drawing/2014/main" id="{C0FA7B6C-5E0C-2D23-2263-3E0E1B207105}"/>
              </a:ext>
            </a:extLst>
          </p:cNvPr>
          <p:cNvSpPr>
            <a:spLocks noGrp="1"/>
          </p:cNvSpPr>
          <p:nvPr>
            <p:ph type="subTitle" idx="1"/>
          </p:nvPr>
        </p:nvSpPr>
        <p:spPr/>
        <p:txBody>
          <a:bodyPr/>
          <a:lstStyle/>
          <a:p>
            <a:r>
              <a:rPr lang="en-US" dirty="0"/>
              <a:t>President, Ohio Value Voters</a:t>
            </a:r>
          </a:p>
        </p:txBody>
      </p:sp>
    </p:spTree>
    <p:extLst>
      <p:ext uri="{BB962C8B-B14F-4D97-AF65-F5344CB8AC3E}">
        <p14:creationId xmlns:p14="http://schemas.microsoft.com/office/powerpoint/2010/main" val="200475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A6860-ABE7-8D9B-AC28-CFDB2662D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84962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410E56-781D-BD37-7C9C-D98208D1D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156183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AB6D98-E4EC-9925-537A-9C6EF627FD61}"/>
              </a:ext>
            </a:extLst>
          </p:cNvPr>
          <p:cNvPicPr>
            <a:picLocks noChangeAspect="1"/>
          </p:cNvPicPr>
          <p:nvPr/>
        </p:nvPicPr>
        <p:blipFill>
          <a:blip r:embed="rId2"/>
          <a:srcRect l="36193" t="18656" r="21560"/>
          <a:stretch/>
        </p:blipFill>
        <p:spPr>
          <a:xfrm>
            <a:off x="3993160" y="165564"/>
            <a:ext cx="6258189" cy="6526872"/>
          </a:xfrm>
          <a:prstGeom prst="rect">
            <a:avLst/>
          </a:prstGeom>
        </p:spPr>
      </p:pic>
      <p:sp>
        <p:nvSpPr>
          <p:cNvPr id="5" name="TextBox 4">
            <a:extLst>
              <a:ext uri="{FF2B5EF4-FFF2-40B4-BE49-F238E27FC236}">
                <a16:creationId xmlns:a16="http://schemas.microsoft.com/office/drawing/2014/main" id="{977F2F65-56E2-D5D2-968C-AF34F0BEE71A}"/>
              </a:ext>
            </a:extLst>
          </p:cNvPr>
          <p:cNvSpPr txBox="1"/>
          <p:nvPr/>
        </p:nvSpPr>
        <p:spPr>
          <a:xfrm>
            <a:off x="58723" y="601061"/>
            <a:ext cx="3875714" cy="3231654"/>
          </a:xfrm>
          <a:prstGeom prst="rect">
            <a:avLst/>
          </a:prstGeom>
          <a:noFill/>
        </p:spPr>
        <p:txBody>
          <a:bodyPr wrap="square">
            <a:spAutoFit/>
          </a:bodyPr>
          <a:lstStyle/>
          <a:p>
            <a:pPr algn="ctr"/>
            <a:r>
              <a:rPr lang="en-US" sz="2400" b="1" dirty="0">
                <a:latin typeface="Work Sans" pitchFamily="2" charset="0"/>
              </a:rPr>
              <a:t>HB 491 </a:t>
            </a:r>
            <a:br>
              <a:rPr lang="en-US" sz="2400" b="1" dirty="0">
                <a:latin typeface="Work Sans" pitchFamily="2" charset="0"/>
              </a:rPr>
            </a:br>
            <a:r>
              <a:rPr lang="en-US" sz="2400" b="1" dirty="0">
                <a:latin typeface="Work Sans" pitchFamily="2" charset="0"/>
              </a:rPr>
              <a:t>“P</a:t>
            </a:r>
            <a:r>
              <a:rPr lang="en-US" sz="2400" b="1" i="0" dirty="0">
                <a:effectLst/>
                <a:latin typeface="Work Sans" pitchFamily="2" charset="0"/>
              </a:rPr>
              <a:t>rovide information on expenditures to the </a:t>
            </a:r>
          </a:p>
          <a:p>
            <a:pPr algn="ctr"/>
            <a:r>
              <a:rPr lang="en-US" sz="2400" b="1" i="0" dirty="0">
                <a:effectLst/>
                <a:latin typeface="Work Sans" pitchFamily="2" charset="0"/>
              </a:rPr>
              <a:t>Ohio Checkbook”</a:t>
            </a:r>
          </a:p>
          <a:p>
            <a:pPr algn="ctr"/>
            <a:endParaRPr lang="en-US" sz="2800" b="1" dirty="0">
              <a:solidFill>
                <a:srgbClr val="FFC000"/>
              </a:solidFill>
              <a:latin typeface="Work Sans" pitchFamily="2" charset="0"/>
            </a:endParaRPr>
          </a:p>
          <a:p>
            <a:pPr algn="ctr"/>
            <a:r>
              <a:rPr lang="en-US" sz="2000" b="1" dirty="0">
                <a:solidFill>
                  <a:srgbClr val="FFC000"/>
                </a:solidFill>
                <a:latin typeface="Work Sans" pitchFamily="2" charset="0"/>
              </a:rPr>
              <a:t>WATCH OUR OHIO CHECKBOOK TUTORIAL ON PROTECT OHIO CHILDREN YOUTUBE</a:t>
            </a:r>
            <a:endParaRPr lang="en-US" sz="2000" dirty="0">
              <a:solidFill>
                <a:srgbClr val="FFC000"/>
              </a:solidFill>
            </a:endParaRPr>
          </a:p>
        </p:txBody>
      </p:sp>
      <p:pic>
        <p:nvPicPr>
          <p:cNvPr id="10" name="Picture 9">
            <a:extLst>
              <a:ext uri="{FF2B5EF4-FFF2-40B4-BE49-F238E27FC236}">
                <a16:creationId xmlns:a16="http://schemas.microsoft.com/office/drawing/2014/main" id="{10B1B370-3F09-4B1A-272B-4DA249FB8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180" y="4546307"/>
            <a:ext cx="3352800" cy="1943100"/>
          </a:xfrm>
          <a:prstGeom prst="rect">
            <a:avLst/>
          </a:prstGeom>
        </p:spPr>
      </p:pic>
      <p:pic>
        <p:nvPicPr>
          <p:cNvPr id="14" name="Picture 13">
            <a:extLst>
              <a:ext uri="{FF2B5EF4-FFF2-40B4-BE49-F238E27FC236}">
                <a16:creationId xmlns:a16="http://schemas.microsoft.com/office/drawing/2014/main" id="{A71E7F25-395F-5DAA-32C1-D2F4458BC2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431" y="4056147"/>
            <a:ext cx="1028281" cy="1028281"/>
          </a:xfrm>
          <a:prstGeom prst="rect">
            <a:avLst/>
          </a:prstGeom>
        </p:spPr>
      </p:pic>
      <p:pic>
        <p:nvPicPr>
          <p:cNvPr id="16" name="Picture 15">
            <a:extLst>
              <a:ext uri="{FF2B5EF4-FFF2-40B4-BE49-F238E27FC236}">
                <a16:creationId xmlns:a16="http://schemas.microsoft.com/office/drawing/2014/main" id="{9B8217A7-A751-620A-DC98-2A129566EB68}"/>
              </a:ext>
            </a:extLst>
          </p:cNvPr>
          <p:cNvPicPr>
            <a:picLocks noChangeAspect="1"/>
          </p:cNvPicPr>
          <p:nvPr/>
        </p:nvPicPr>
        <p:blipFill>
          <a:blip r:embed="rId5">
            <a:extLst>
              <a:ext uri="{28A0092B-C50C-407E-A947-70E740481C1C}">
                <a14:useLocalDpi xmlns:a14="http://schemas.microsoft.com/office/drawing/2010/main" val="0"/>
              </a:ext>
            </a:extLst>
          </a:blip>
          <a:srcRect l="32752" t="39810" r="25344" b="32545"/>
          <a:stretch/>
        </p:blipFill>
        <p:spPr>
          <a:xfrm>
            <a:off x="1645712" y="4503011"/>
            <a:ext cx="1678618" cy="581417"/>
          </a:xfrm>
          <a:prstGeom prst="rect">
            <a:avLst/>
          </a:prstGeom>
        </p:spPr>
      </p:pic>
    </p:spTree>
    <p:extLst>
      <p:ext uri="{BB962C8B-B14F-4D97-AF65-F5344CB8AC3E}">
        <p14:creationId xmlns:p14="http://schemas.microsoft.com/office/powerpoint/2010/main" val="851240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09351F-ABF1-DEDB-2E54-AF16C75F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1978" y="5472779"/>
            <a:ext cx="1293194" cy="1010700"/>
          </a:xfrm>
          <a:prstGeom prst="rect">
            <a:avLst/>
          </a:prstGeom>
        </p:spPr>
      </p:pic>
      <p:sp>
        <p:nvSpPr>
          <p:cNvPr id="4" name="TextBox 3">
            <a:extLst>
              <a:ext uri="{FF2B5EF4-FFF2-40B4-BE49-F238E27FC236}">
                <a16:creationId xmlns:a16="http://schemas.microsoft.com/office/drawing/2014/main" id="{F6EC987B-5409-8676-405F-A6470944F9EB}"/>
              </a:ext>
            </a:extLst>
          </p:cNvPr>
          <p:cNvSpPr txBox="1"/>
          <p:nvPr/>
        </p:nvSpPr>
        <p:spPr>
          <a:xfrm>
            <a:off x="4599263" y="2420034"/>
            <a:ext cx="7970571" cy="1549014"/>
          </a:xfrm>
          <a:prstGeom prst="rect">
            <a:avLst/>
          </a:prstGeom>
          <a:noFill/>
        </p:spPr>
        <p:txBody>
          <a:bodyPr wrap="square">
            <a:spAutoFit/>
          </a:bodyPr>
          <a:lstStyle/>
          <a:p>
            <a:pPr algn="l">
              <a:lnSpc>
                <a:spcPct val="150000"/>
              </a:lnSpc>
            </a:pPr>
            <a:r>
              <a:rPr lang="en-US" sz="7200" b="0" i="0" dirty="0">
                <a:effectLst/>
                <a:latin typeface="Arial" panose="020B0604020202020204" pitchFamily="34" charset="0"/>
              </a:rPr>
              <a:t>Q&amp;A</a:t>
            </a:r>
          </a:p>
        </p:txBody>
      </p:sp>
    </p:spTree>
    <p:extLst>
      <p:ext uri="{BB962C8B-B14F-4D97-AF65-F5344CB8AC3E}">
        <p14:creationId xmlns:p14="http://schemas.microsoft.com/office/powerpoint/2010/main" val="424517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47ED54-A3C7-919E-47CD-F05AF5FB3AAA}"/>
              </a:ext>
            </a:extLst>
          </p:cNvPr>
          <p:cNvSpPr txBox="1"/>
          <p:nvPr/>
        </p:nvSpPr>
        <p:spPr>
          <a:xfrm>
            <a:off x="713065" y="1880915"/>
            <a:ext cx="10234570" cy="3347840"/>
          </a:xfrm>
          <a:prstGeom prst="rect">
            <a:avLst/>
          </a:prstGeom>
          <a:noFill/>
        </p:spPr>
        <p:txBody>
          <a:bodyPr wrap="square">
            <a:spAutoFit/>
          </a:bodyPr>
          <a:lstStyle/>
          <a:p>
            <a:pPr algn="ctr">
              <a:lnSpc>
                <a:spcPct val="150000"/>
              </a:lnSpc>
            </a:pPr>
            <a:r>
              <a:rPr lang="en-US" sz="2400" b="0" i="0" dirty="0">
                <a:effectLst/>
                <a:latin typeface="Arial" panose="020B0604020202020204" pitchFamily="34" charset="0"/>
              </a:rPr>
              <a:t>International Planned Parenthood promotes the idea that abortion can be a safe and positive choice. They often convey to children that they have the right to access both abortion services and contraceptives, sometimes directing them to abortion providers. This approach can find its way into classrooms through Comprehensive Sex Education (CSE) and </a:t>
            </a:r>
            <a:br>
              <a:rPr lang="en-US" sz="2400" b="0" i="0" dirty="0">
                <a:effectLst/>
                <a:latin typeface="Arial" panose="020B0604020202020204" pitchFamily="34" charset="0"/>
              </a:rPr>
            </a:br>
            <a:r>
              <a:rPr lang="en-US" sz="2400" b="0" i="0" dirty="0">
                <a:effectLst/>
                <a:latin typeface="Arial" panose="020B0604020202020204" pitchFamily="34" charset="0"/>
              </a:rPr>
              <a:t>Social Emotional Learning (SEL) programs.</a:t>
            </a:r>
          </a:p>
        </p:txBody>
      </p:sp>
    </p:spTree>
    <p:extLst>
      <p:ext uri="{BB962C8B-B14F-4D97-AF65-F5344CB8AC3E}">
        <p14:creationId xmlns:p14="http://schemas.microsoft.com/office/powerpoint/2010/main" val="60594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FC2293-181C-01A2-93BD-698F8721C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02936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710216-06C2-9165-8B07-6F018A976357}"/>
              </a:ext>
            </a:extLst>
          </p:cNvPr>
          <p:cNvPicPr>
            <a:picLocks noChangeAspect="1"/>
          </p:cNvPicPr>
          <p:nvPr/>
        </p:nvPicPr>
        <p:blipFill>
          <a:blip r:embed="rId2"/>
          <a:stretch>
            <a:fillRect/>
          </a:stretch>
        </p:blipFill>
        <p:spPr>
          <a:xfrm>
            <a:off x="2125032" y="1141092"/>
            <a:ext cx="6591129" cy="5525330"/>
          </a:xfrm>
          <a:prstGeom prst="rect">
            <a:avLst/>
          </a:prstGeom>
        </p:spPr>
      </p:pic>
      <p:sp>
        <p:nvSpPr>
          <p:cNvPr id="2" name="TextBox 1">
            <a:extLst>
              <a:ext uri="{FF2B5EF4-FFF2-40B4-BE49-F238E27FC236}">
                <a16:creationId xmlns:a16="http://schemas.microsoft.com/office/drawing/2014/main" id="{D4A98C0F-13B1-DF3A-B4AD-DC1A600F5395}"/>
              </a:ext>
            </a:extLst>
          </p:cNvPr>
          <p:cNvSpPr txBox="1"/>
          <p:nvPr/>
        </p:nvSpPr>
        <p:spPr>
          <a:xfrm>
            <a:off x="2850822" y="153429"/>
            <a:ext cx="5139548" cy="954107"/>
          </a:xfrm>
          <a:prstGeom prst="rect">
            <a:avLst/>
          </a:prstGeom>
          <a:noFill/>
        </p:spPr>
        <p:txBody>
          <a:bodyPr wrap="none" rtlCol="0">
            <a:spAutoFit/>
          </a:bodyPr>
          <a:lstStyle/>
          <a:p>
            <a:pPr algn="ctr"/>
            <a:r>
              <a:rPr lang="en-US" sz="2800" dirty="0">
                <a:solidFill>
                  <a:srgbClr val="FFC000"/>
                </a:solidFill>
              </a:rPr>
              <a:t>Social Emotional Learning(SEL)</a:t>
            </a:r>
          </a:p>
          <a:p>
            <a:pPr algn="ctr"/>
            <a:r>
              <a:rPr lang="en-US" sz="2800" dirty="0">
                <a:solidFill>
                  <a:srgbClr val="FFC000"/>
                </a:solidFill>
              </a:rPr>
              <a:t>Whole Child Framework</a:t>
            </a:r>
          </a:p>
        </p:txBody>
      </p:sp>
    </p:spTree>
    <p:extLst>
      <p:ext uri="{BB962C8B-B14F-4D97-AF65-F5344CB8AC3E}">
        <p14:creationId xmlns:p14="http://schemas.microsoft.com/office/powerpoint/2010/main" val="121030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FE1C-AF0F-75E8-F405-27A89869CFC1}"/>
              </a:ext>
            </a:extLst>
          </p:cNvPr>
          <p:cNvSpPr>
            <a:spLocks noGrp="1"/>
          </p:cNvSpPr>
          <p:nvPr>
            <p:ph type="ctrTitle"/>
          </p:nvPr>
        </p:nvSpPr>
        <p:spPr/>
        <p:txBody>
          <a:bodyPr/>
          <a:lstStyle/>
          <a:p>
            <a:r>
              <a:rPr lang="en-US" dirty="0"/>
              <a:t>Kathy Boff</a:t>
            </a:r>
          </a:p>
        </p:txBody>
      </p:sp>
      <p:sp>
        <p:nvSpPr>
          <p:cNvPr id="7" name="TextBox 6">
            <a:extLst>
              <a:ext uri="{FF2B5EF4-FFF2-40B4-BE49-F238E27FC236}">
                <a16:creationId xmlns:a16="http://schemas.microsoft.com/office/drawing/2014/main" id="{675F9AC9-363E-6914-4C0B-1CB0DE4168A2}"/>
              </a:ext>
            </a:extLst>
          </p:cNvPr>
          <p:cNvSpPr txBox="1"/>
          <p:nvPr/>
        </p:nvSpPr>
        <p:spPr>
          <a:xfrm>
            <a:off x="5445760" y="4382254"/>
            <a:ext cx="6096000" cy="369332"/>
          </a:xfrm>
          <a:prstGeom prst="rect">
            <a:avLst/>
          </a:prstGeom>
          <a:noFill/>
        </p:spPr>
        <p:txBody>
          <a:bodyPr wrap="square">
            <a:spAutoFit/>
          </a:bodyPr>
          <a:lstStyle/>
          <a:p>
            <a:r>
              <a:rPr lang="en-US" dirty="0"/>
              <a:t>Protect Ohio Children Coalition</a:t>
            </a:r>
          </a:p>
        </p:txBody>
      </p:sp>
    </p:spTree>
    <p:extLst>
      <p:ext uri="{BB962C8B-B14F-4D97-AF65-F5344CB8AC3E}">
        <p14:creationId xmlns:p14="http://schemas.microsoft.com/office/powerpoint/2010/main" val="263158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654C8B-4AB3-5263-0893-EB96543339BF}"/>
              </a:ext>
            </a:extLst>
          </p:cNvPr>
          <p:cNvPicPr>
            <a:picLocks noChangeAspect="1"/>
          </p:cNvPicPr>
          <p:nvPr/>
        </p:nvPicPr>
        <p:blipFill>
          <a:blip r:embed="rId2">
            <a:extLst>
              <a:ext uri="{28A0092B-C50C-407E-A947-70E740481C1C}">
                <a14:useLocalDpi xmlns:a14="http://schemas.microsoft.com/office/drawing/2010/main" val="0"/>
              </a:ext>
            </a:extLst>
          </a:blip>
          <a:srcRect t="9128" r="16812" b="2907"/>
          <a:stretch/>
        </p:blipFill>
        <p:spPr>
          <a:xfrm>
            <a:off x="0" y="453006"/>
            <a:ext cx="10142290" cy="6404994"/>
          </a:xfrm>
          <a:prstGeom prst="rect">
            <a:avLst/>
          </a:prstGeom>
        </p:spPr>
      </p:pic>
      <p:sp>
        <p:nvSpPr>
          <p:cNvPr id="2" name="TextBox 1">
            <a:extLst>
              <a:ext uri="{FF2B5EF4-FFF2-40B4-BE49-F238E27FC236}">
                <a16:creationId xmlns:a16="http://schemas.microsoft.com/office/drawing/2014/main" id="{9F86B588-B3A3-1387-FCAB-9B63EF57E925}"/>
              </a:ext>
            </a:extLst>
          </p:cNvPr>
          <p:cNvSpPr txBox="1"/>
          <p:nvPr/>
        </p:nvSpPr>
        <p:spPr>
          <a:xfrm>
            <a:off x="363709" y="824451"/>
            <a:ext cx="1900264" cy="523220"/>
          </a:xfrm>
          <a:prstGeom prst="rect">
            <a:avLst/>
          </a:prstGeom>
          <a:noFill/>
        </p:spPr>
        <p:txBody>
          <a:bodyPr wrap="none" rtlCol="0">
            <a:spAutoFit/>
          </a:bodyPr>
          <a:lstStyle/>
          <a:p>
            <a:r>
              <a:rPr lang="en-US" sz="2800" b="1" dirty="0">
                <a:solidFill>
                  <a:schemeClr val="accent1"/>
                </a:solidFill>
              </a:rPr>
              <a:t>Erin’s Law</a:t>
            </a:r>
          </a:p>
        </p:txBody>
      </p:sp>
    </p:spTree>
    <p:extLst>
      <p:ext uri="{BB962C8B-B14F-4D97-AF65-F5344CB8AC3E}">
        <p14:creationId xmlns:p14="http://schemas.microsoft.com/office/powerpoint/2010/main" val="249196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574646-9014-45AF-8CD2-578B8425E5B4}"/>
              </a:ext>
            </a:extLst>
          </p:cNvPr>
          <p:cNvPicPr>
            <a:picLocks noChangeAspect="1"/>
          </p:cNvPicPr>
          <p:nvPr/>
        </p:nvPicPr>
        <p:blipFill>
          <a:blip r:embed="rId2">
            <a:extLst>
              <a:ext uri="{28A0092B-C50C-407E-A947-70E740481C1C}">
                <a14:useLocalDpi xmlns:a14="http://schemas.microsoft.com/office/drawing/2010/main" val="0"/>
              </a:ext>
            </a:extLst>
          </a:blip>
          <a:srcRect t="3403" r="15298" b="4061"/>
          <a:stretch/>
        </p:blipFill>
        <p:spPr>
          <a:xfrm>
            <a:off x="0" y="0"/>
            <a:ext cx="10326848" cy="6776720"/>
          </a:xfrm>
          <a:prstGeom prst="rect">
            <a:avLst/>
          </a:prstGeom>
        </p:spPr>
      </p:pic>
    </p:spTree>
    <p:extLst>
      <p:ext uri="{BB962C8B-B14F-4D97-AF65-F5344CB8AC3E}">
        <p14:creationId xmlns:p14="http://schemas.microsoft.com/office/powerpoint/2010/main" val="4051168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B6F37-BE22-52D4-68D1-3FB7B55A7E43}"/>
              </a:ext>
            </a:extLst>
          </p:cNvPr>
          <p:cNvPicPr>
            <a:picLocks noChangeAspect="1"/>
          </p:cNvPicPr>
          <p:nvPr/>
        </p:nvPicPr>
        <p:blipFill>
          <a:blip r:embed="rId2">
            <a:extLst>
              <a:ext uri="{28A0092B-C50C-407E-A947-70E740481C1C}">
                <a14:useLocalDpi xmlns:a14="http://schemas.microsoft.com/office/drawing/2010/main" val="0"/>
              </a:ext>
            </a:extLst>
          </a:blip>
          <a:srcRect t="3732" r="16881" b="4722"/>
          <a:stretch/>
        </p:blipFill>
        <p:spPr>
          <a:xfrm>
            <a:off x="0" y="71120"/>
            <a:ext cx="10133901" cy="6786880"/>
          </a:xfrm>
          <a:prstGeom prst="rect">
            <a:avLst/>
          </a:prstGeom>
        </p:spPr>
      </p:pic>
    </p:spTree>
    <p:extLst>
      <p:ext uri="{BB962C8B-B14F-4D97-AF65-F5344CB8AC3E}">
        <p14:creationId xmlns:p14="http://schemas.microsoft.com/office/powerpoint/2010/main" val="976012883"/>
      </p:ext>
    </p:extLst>
  </p:cSld>
  <p:clrMapOvr>
    <a:masterClrMapping/>
  </p:clrMapOvr>
</p:sld>
</file>

<file path=ppt/theme/theme1.xml><?xml version="1.0" encoding="utf-8"?>
<a:theme xmlns:a="http://schemas.openxmlformats.org/drawingml/2006/main" name="Berli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15216</TotalTime>
  <Words>415</Words>
  <Application>Microsoft Office PowerPoint</Application>
  <PresentationFormat>Widescreen</PresentationFormat>
  <Paragraphs>63</Paragraphs>
  <Slides>28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Albany</vt:lpstr>
      <vt:lpstr>Aptos</vt:lpstr>
      <vt:lpstr>Arial</vt:lpstr>
      <vt:lpstr>Calibri</vt:lpstr>
      <vt:lpstr>Courier New</vt:lpstr>
      <vt:lpstr>Symbol</vt:lpstr>
      <vt:lpstr>Trebuchet MS</vt:lpstr>
      <vt:lpstr>Wingdings</vt:lpstr>
      <vt:lpstr>Work Sans</vt:lpstr>
      <vt:lpstr>Berlin</vt:lpstr>
      <vt:lpstr>Diane Stover</vt:lpstr>
      <vt:lpstr>Is Planned Parenthood in Your School?</vt:lpstr>
      <vt:lpstr>PowerPoint Presentation</vt:lpstr>
      <vt:lpstr>PowerPoint Presentation</vt:lpstr>
      <vt:lpstr>PowerPoint Presentation</vt:lpstr>
      <vt:lpstr>Kathy Boff</vt:lpstr>
      <vt:lpstr>PowerPoint Presentation</vt:lpstr>
      <vt:lpstr>PowerPoint Presentation</vt:lpstr>
      <vt:lpstr>PowerPoint Presentation</vt:lpstr>
      <vt:lpstr>PowerPoint Presentation</vt:lpstr>
      <vt:lpstr>Comprehensive Sex Education –  7-12 Planned Parenthood</vt:lpstr>
      <vt:lpstr>PowerPoint Presentation</vt:lpstr>
      <vt:lpstr>PowerPoint Presentation</vt:lpstr>
      <vt:lpstr>PowerPoint Presentation</vt:lpstr>
      <vt:lpstr>Ohio Revised Code 3313.6011</vt:lpstr>
      <vt:lpstr>ODE annual sex ed audit</vt:lpstr>
      <vt:lpstr>Programs in Compliance with ORR</vt:lpstr>
      <vt:lpstr>Gail Larrow</vt:lpstr>
      <vt:lpstr>What is it?   School-Based Health Centers (Ohio)</vt:lpstr>
      <vt:lpstr>PowerPoint Presentation</vt:lpstr>
      <vt:lpstr>PowerPoint Presentation</vt:lpstr>
      <vt:lpstr>Bruna Galati</vt:lpstr>
      <vt:lpstr>STOP Inappropriate Books</vt:lpstr>
      <vt:lpstr>John Stover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Stover</dc:creator>
  <cp:lastModifiedBy>Diane Stover</cp:lastModifiedBy>
  <cp:revision>57</cp:revision>
  <cp:lastPrinted>2025-03-03T16:03:03Z</cp:lastPrinted>
  <dcterms:created xsi:type="dcterms:W3CDTF">2024-09-17T15:40:07Z</dcterms:created>
  <dcterms:modified xsi:type="dcterms:W3CDTF">2025-03-04T15:28:35Z</dcterms:modified>
</cp:coreProperties>
</file>